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2"/>
  </p:notesMasterIdLst>
  <p:handoutMasterIdLst>
    <p:handoutMasterId r:id="rId13"/>
  </p:handoutMasterIdLst>
  <p:sldIdLst>
    <p:sldId id="294" r:id="rId2"/>
    <p:sldId id="366" r:id="rId3"/>
    <p:sldId id="295" r:id="rId4"/>
    <p:sldId id="372" r:id="rId5"/>
    <p:sldId id="368" r:id="rId6"/>
    <p:sldId id="370" r:id="rId7"/>
    <p:sldId id="371" r:id="rId8"/>
    <p:sldId id="367" r:id="rId9"/>
    <p:sldId id="373" r:id="rId10"/>
    <p:sldId id="369" r:id="rId11"/>
  </p:sldIdLst>
  <p:sldSz cx="9144000" cy="6858000" type="screen4x3"/>
  <p:notesSz cx="6797675" cy="9926638"/>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 Icela Hernandez M" initials="RIHM" lastIdx="5" clrIdx="0">
    <p:extLst>
      <p:ext uri="{19B8F6BF-5375-455C-9EA6-DF929625EA0E}">
        <p15:presenceInfo xmlns:p15="http://schemas.microsoft.com/office/powerpoint/2012/main" userId="S-1-5-21-126899781-1440897226-1124750213-59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6600"/>
    <a:srgbClr val="800000"/>
    <a:srgbClr val="458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92" autoAdjust="0"/>
    <p:restoredTop sz="96433" autoAdjust="0"/>
  </p:normalViewPr>
  <p:slideViewPr>
    <p:cSldViewPr showGuides="1">
      <p:cViewPr varScale="1">
        <p:scale>
          <a:sx n="112" d="100"/>
          <a:sy n="112" d="100"/>
        </p:scale>
        <p:origin x="89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175" cy="497351"/>
          </a:xfrm>
          <a:prstGeom prst="rect">
            <a:avLst/>
          </a:prstGeom>
        </p:spPr>
        <p:txBody>
          <a:bodyPr vert="horz" lIns="91650" tIns="45825" rIns="91650" bIns="45825" rtlCol="0"/>
          <a:lstStyle>
            <a:lvl1pPr algn="l">
              <a:defRPr sz="1200"/>
            </a:lvl1pPr>
          </a:lstStyle>
          <a:p>
            <a:endParaRPr lang="es-MX" dirty="0"/>
          </a:p>
        </p:txBody>
      </p:sp>
      <p:sp>
        <p:nvSpPr>
          <p:cNvPr id="3" name="Marcador de fecha 2"/>
          <p:cNvSpPr>
            <a:spLocks noGrp="1"/>
          </p:cNvSpPr>
          <p:nvPr>
            <p:ph type="dt" sz="quarter" idx="1"/>
          </p:nvPr>
        </p:nvSpPr>
        <p:spPr>
          <a:xfrm>
            <a:off x="3849956" y="0"/>
            <a:ext cx="2946175" cy="497351"/>
          </a:xfrm>
          <a:prstGeom prst="rect">
            <a:avLst/>
          </a:prstGeom>
        </p:spPr>
        <p:txBody>
          <a:bodyPr vert="horz" lIns="91650" tIns="45825" rIns="91650" bIns="45825" rtlCol="0"/>
          <a:lstStyle>
            <a:lvl1pPr algn="r">
              <a:defRPr sz="1200"/>
            </a:lvl1pPr>
          </a:lstStyle>
          <a:p>
            <a:fld id="{E5E6F75C-4F21-4B1A-B617-A82C21C6B0B8}" type="datetimeFigureOut">
              <a:rPr lang="es-MX" smtClean="0"/>
              <a:t>30/01/2018</a:t>
            </a:fld>
            <a:endParaRPr lang="es-MX" dirty="0"/>
          </a:p>
        </p:txBody>
      </p:sp>
      <p:sp>
        <p:nvSpPr>
          <p:cNvPr id="4" name="Marcador de pie de página 3"/>
          <p:cNvSpPr>
            <a:spLocks noGrp="1"/>
          </p:cNvSpPr>
          <p:nvPr>
            <p:ph type="ftr" sz="quarter" idx="2"/>
          </p:nvPr>
        </p:nvSpPr>
        <p:spPr>
          <a:xfrm>
            <a:off x="0" y="9429289"/>
            <a:ext cx="2946175" cy="497350"/>
          </a:xfrm>
          <a:prstGeom prst="rect">
            <a:avLst/>
          </a:prstGeom>
        </p:spPr>
        <p:txBody>
          <a:bodyPr vert="horz" lIns="91650" tIns="45825" rIns="91650" bIns="45825" rtlCol="0" anchor="b"/>
          <a:lstStyle>
            <a:lvl1pPr algn="l">
              <a:defRPr sz="1200"/>
            </a:lvl1pPr>
          </a:lstStyle>
          <a:p>
            <a:endParaRPr lang="es-MX" dirty="0"/>
          </a:p>
        </p:txBody>
      </p:sp>
      <p:sp>
        <p:nvSpPr>
          <p:cNvPr id="5" name="Marcador de número de diapositiva 4"/>
          <p:cNvSpPr>
            <a:spLocks noGrp="1"/>
          </p:cNvSpPr>
          <p:nvPr>
            <p:ph type="sldNum" sz="quarter" idx="3"/>
          </p:nvPr>
        </p:nvSpPr>
        <p:spPr>
          <a:xfrm>
            <a:off x="3849956" y="9429289"/>
            <a:ext cx="2946175" cy="497350"/>
          </a:xfrm>
          <a:prstGeom prst="rect">
            <a:avLst/>
          </a:prstGeom>
        </p:spPr>
        <p:txBody>
          <a:bodyPr vert="horz" lIns="91650" tIns="45825" rIns="91650" bIns="45825" rtlCol="0" anchor="b"/>
          <a:lstStyle>
            <a:lvl1pPr algn="r">
              <a:defRPr sz="1200"/>
            </a:lvl1pPr>
          </a:lstStyle>
          <a:p>
            <a:fld id="{2FF28BAD-C078-445B-A0BB-D618075CABAA}" type="slidenum">
              <a:rPr lang="es-MX" smtClean="0"/>
              <a:t>‹Nº›</a:t>
            </a:fld>
            <a:endParaRPr lang="es-MX" dirty="0"/>
          </a:p>
        </p:txBody>
      </p:sp>
    </p:spTree>
    <p:extLst>
      <p:ext uri="{BB962C8B-B14F-4D97-AF65-F5344CB8AC3E}">
        <p14:creationId xmlns:p14="http://schemas.microsoft.com/office/powerpoint/2010/main" val="5610135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5659" cy="498055"/>
          </a:xfrm>
          <a:prstGeom prst="rect">
            <a:avLst/>
          </a:prstGeom>
        </p:spPr>
        <p:txBody>
          <a:bodyPr vert="horz" lIns="93172" tIns="46586" rIns="93172" bIns="46586" rtlCol="0"/>
          <a:lstStyle>
            <a:lvl1pPr algn="l">
              <a:defRPr sz="1200"/>
            </a:lvl1pPr>
          </a:lstStyle>
          <a:p>
            <a:endParaRPr lang="es-MX" dirty="0"/>
          </a:p>
        </p:txBody>
      </p:sp>
      <p:sp>
        <p:nvSpPr>
          <p:cNvPr id="3" name="Marcador de fecha 2"/>
          <p:cNvSpPr>
            <a:spLocks noGrp="1"/>
          </p:cNvSpPr>
          <p:nvPr>
            <p:ph type="dt" idx="1"/>
          </p:nvPr>
        </p:nvSpPr>
        <p:spPr>
          <a:xfrm>
            <a:off x="3850443" y="1"/>
            <a:ext cx="2945659" cy="498055"/>
          </a:xfrm>
          <a:prstGeom prst="rect">
            <a:avLst/>
          </a:prstGeom>
        </p:spPr>
        <p:txBody>
          <a:bodyPr vert="horz" lIns="93172" tIns="46586" rIns="93172" bIns="46586" rtlCol="0"/>
          <a:lstStyle>
            <a:lvl1pPr algn="r">
              <a:defRPr sz="1200"/>
            </a:lvl1pPr>
          </a:lstStyle>
          <a:p>
            <a:fld id="{EDE69B25-E275-400C-A271-CC8A802FA935}" type="datetimeFigureOut">
              <a:rPr lang="es-MX" smtClean="0"/>
              <a:t>30/01/2018</a:t>
            </a:fld>
            <a:endParaRPr lang="es-MX" dirty="0"/>
          </a:p>
        </p:txBody>
      </p:sp>
      <p:sp>
        <p:nvSpPr>
          <p:cNvPr id="4" name="Marcador de imagen de diapositiva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3172" tIns="46586" rIns="93172" bIns="46586" rtlCol="0" anchor="ctr"/>
          <a:lstStyle/>
          <a:p>
            <a:endParaRPr lang="es-MX" dirty="0"/>
          </a:p>
        </p:txBody>
      </p:sp>
      <p:sp>
        <p:nvSpPr>
          <p:cNvPr id="5" name="Marcador de notas 4"/>
          <p:cNvSpPr>
            <a:spLocks noGrp="1"/>
          </p:cNvSpPr>
          <p:nvPr>
            <p:ph type="body" sz="quarter" idx="3"/>
          </p:nvPr>
        </p:nvSpPr>
        <p:spPr>
          <a:xfrm>
            <a:off x="679768" y="4777195"/>
            <a:ext cx="5438140" cy="3908614"/>
          </a:xfrm>
          <a:prstGeom prst="rect">
            <a:avLst/>
          </a:prstGeom>
        </p:spPr>
        <p:txBody>
          <a:bodyPr vert="horz" lIns="93172" tIns="46586" rIns="93172" bIns="46586"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9428584"/>
            <a:ext cx="2945659" cy="498054"/>
          </a:xfrm>
          <a:prstGeom prst="rect">
            <a:avLst/>
          </a:prstGeom>
        </p:spPr>
        <p:txBody>
          <a:bodyPr vert="horz" lIns="93172" tIns="46586" rIns="93172" bIns="46586"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28584"/>
            <a:ext cx="2945659" cy="498054"/>
          </a:xfrm>
          <a:prstGeom prst="rect">
            <a:avLst/>
          </a:prstGeom>
        </p:spPr>
        <p:txBody>
          <a:bodyPr vert="horz" lIns="93172" tIns="46586" rIns="93172" bIns="46586" rtlCol="0" anchor="b"/>
          <a:lstStyle>
            <a:lvl1pPr algn="r">
              <a:defRPr sz="1200"/>
            </a:lvl1pPr>
          </a:lstStyle>
          <a:p>
            <a:fld id="{D76AAF52-BA33-40AA-ADFA-A2BDD7CB9315}" type="slidenum">
              <a:rPr lang="es-MX" smtClean="0"/>
              <a:t>‹Nº›</a:t>
            </a:fld>
            <a:endParaRPr lang="es-MX" dirty="0"/>
          </a:p>
        </p:txBody>
      </p:sp>
    </p:spTree>
    <p:extLst>
      <p:ext uri="{BB962C8B-B14F-4D97-AF65-F5344CB8AC3E}">
        <p14:creationId xmlns:p14="http://schemas.microsoft.com/office/powerpoint/2010/main" val="21558205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1</a:t>
            </a:fld>
            <a:endParaRPr lang="es-MX"/>
          </a:p>
        </p:txBody>
      </p:sp>
    </p:spTree>
    <p:extLst>
      <p:ext uri="{BB962C8B-B14F-4D97-AF65-F5344CB8AC3E}">
        <p14:creationId xmlns:p14="http://schemas.microsoft.com/office/powerpoint/2010/main" val="326478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2</a:t>
            </a:fld>
            <a:endParaRPr lang="es-MX"/>
          </a:p>
        </p:txBody>
      </p:sp>
    </p:spTree>
    <p:extLst>
      <p:ext uri="{BB962C8B-B14F-4D97-AF65-F5344CB8AC3E}">
        <p14:creationId xmlns:p14="http://schemas.microsoft.com/office/powerpoint/2010/main" val="2050119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3</a:t>
            </a:fld>
            <a:endParaRPr lang="es-MX"/>
          </a:p>
        </p:txBody>
      </p:sp>
    </p:spTree>
    <p:extLst>
      <p:ext uri="{BB962C8B-B14F-4D97-AF65-F5344CB8AC3E}">
        <p14:creationId xmlns:p14="http://schemas.microsoft.com/office/powerpoint/2010/main" val="2191376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4</a:t>
            </a:fld>
            <a:endParaRPr lang="es-MX"/>
          </a:p>
        </p:txBody>
      </p:sp>
    </p:spTree>
    <p:extLst>
      <p:ext uri="{BB962C8B-B14F-4D97-AF65-F5344CB8AC3E}">
        <p14:creationId xmlns:p14="http://schemas.microsoft.com/office/powerpoint/2010/main" val="2843903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5</a:t>
            </a:fld>
            <a:endParaRPr lang="es-MX"/>
          </a:p>
        </p:txBody>
      </p:sp>
    </p:spTree>
    <p:extLst>
      <p:ext uri="{BB962C8B-B14F-4D97-AF65-F5344CB8AC3E}">
        <p14:creationId xmlns:p14="http://schemas.microsoft.com/office/powerpoint/2010/main" val="324180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6</a:t>
            </a:fld>
            <a:endParaRPr lang="es-MX"/>
          </a:p>
        </p:txBody>
      </p:sp>
    </p:spTree>
    <p:extLst>
      <p:ext uri="{BB962C8B-B14F-4D97-AF65-F5344CB8AC3E}">
        <p14:creationId xmlns:p14="http://schemas.microsoft.com/office/powerpoint/2010/main" val="238992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8</a:t>
            </a:fld>
            <a:endParaRPr lang="es-MX"/>
          </a:p>
        </p:txBody>
      </p:sp>
    </p:spTree>
    <p:extLst>
      <p:ext uri="{BB962C8B-B14F-4D97-AF65-F5344CB8AC3E}">
        <p14:creationId xmlns:p14="http://schemas.microsoft.com/office/powerpoint/2010/main" val="4192261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9</a:t>
            </a:fld>
            <a:endParaRPr lang="es-MX"/>
          </a:p>
        </p:txBody>
      </p:sp>
    </p:spTree>
    <p:extLst>
      <p:ext uri="{BB962C8B-B14F-4D97-AF65-F5344CB8AC3E}">
        <p14:creationId xmlns:p14="http://schemas.microsoft.com/office/powerpoint/2010/main" val="2691183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D15BA20-068D-4699-95DC-60C2CB18EFA6}" type="slidenum">
              <a:rPr lang="es-MX" smtClean="0"/>
              <a:pPr/>
              <a:t>10</a:t>
            </a:fld>
            <a:endParaRPr lang="es-MX"/>
          </a:p>
        </p:txBody>
      </p:sp>
    </p:spTree>
    <p:extLst>
      <p:ext uri="{BB962C8B-B14F-4D97-AF65-F5344CB8AC3E}">
        <p14:creationId xmlns:p14="http://schemas.microsoft.com/office/powerpoint/2010/main" val="775357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1D4D31A-B3B3-42F1-92E8-053850B41C05}" type="datetime1">
              <a:rPr lang="es-MX" smtClean="0"/>
              <a:t>30/01/2018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40D3AA4-B6D4-42D8-BF18-94C9DDFE2372}" type="datetime1">
              <a:rPr lang="es-MX" smtClean="0"/>
              <a:t>30/01/2018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FA54C35-FDB6-4F43-A098-6CC1C73389F1}" type="datetime1">
              <a:rPr lang="es-MX" smtClean="0"/>
              <a:t>30/01/2018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1_Diapositiva de título">
    <p:spTree>
      <p:nvGrpSpPr>
        <p:cNvPr id="1" name=""/>
        <p:cNvGrpSpPr/>
        <p:nvPr/>
      </p:nvGrpSpPr>
      <p:grpSpPr>
        <a:xfrm>
          <a:off x="0" y="0"/>
          <a:ext cx="0" cy="0"/>
          <a:chOff x="0" y="0"/>
          <a:chExt cx="0" cy="0"/>
        </a:xfrm>
      </p:grpSpPr>
      <p:sp>
        <p:nvSpPr>
          <p:cNvPr id="11" name="10 Rectángulo"/>
          <p:cNvSpPr/>
          <p:nvPr userDrawn="1"/>
        </p:nvSpPr>
        <p:spPr>
          <a:xfrm>
            <a:off x="3131840" y="0"/>
            <a:ext cx="2880320" cy="1052736"/>
          </a:xfrm>
          <a:prstGeom prst="rect">
            <a:avLst/>
          </a:prstGeom>
          <a:solidFill>
            <a:srgbClr val="817161">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s-MX" i="1" dirty="0">
              <a:latin typeface="Tahoma" pitchFamily="34" charset="0"/>
              <a:ea typeface="Tahoma" pitchFamily="34" charset="0"/>
              <a:cs typeface="Tahoma" pitchFamily="34" charset="0"/>
            </a:endParaRPr>
          </a:p>
        </p:txBody>
      </p:sp>
      <p:pic>
        <p:nvPicPr>
          <p:cNvPr id="5" name="4 Imagen" descr="logotipo_presidencia_de_larepublica-650x3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0" y="310394"/>
            <a:ext cx="2514600" cy="881406"/>
          </a:xfrm>
          <a:prstGeom prst="rect">
            <a:avLst/>
          </a:prstGeom>
        </p:spPr>
      </p:pic>
      <p:pic>
        <p:nvPicPr>
          <p:cNvPr id="6" name="5 Imagen" descr="Logo Fonatur Mexico un Gran Destino.png"/>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710" y="310394"/>
            <a:ext cx="2533650" cy="85732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3_Diapositiva de título">
    <p:spTree>
      <p:nvGrpSpPr>
        <p:cNvPr id="1" name=""/>
        <p:cNvGrpSpPr/>
        <p:nvPr/>
      </p:nvGrpSpPr>
      <p:grpSpPr>
        <a:xfrm>
          <a:off x="0" y="0"/>
          <a:ext cx="0" cy="0"/>
          <a:chOff x="0" y="0"/>
          <a:chExt cx="0" cy="0"/>
        </a:xfrm>
      </p:grpSpPr>
      <p:sp>
        <p:nvSpPr>
          <p:cNvPr id="11" name="10 Rectángulo"/>
          <p:cNvSpPr/>
          <p:nvPr userDrawn="1"/>
        </p:nvSpPr>
        <p:spPr>
          <a:xfrm>
            <a:off x="3131840" y="0"/>
            <a:ext cx="2880320" cy="1052736"/>
          </a:xfrm>
          <a:prstGeom prst="rect">
            <a:avLst/>
          </a:prstGeom>
          <a:solidFill>
            <a:srgbClr val="817161">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s-MX" i="1" dirty="0">
              <a:latin typeface="Tahoma" pitchFamily="34" charset="0"/>
              <a:ea typeface="Tahoma" pitchFamily="34" charset="0"/>
              <a:cs typeface="Tahoma" pitchFamily="34" charset="0"/>
            </a:endParaRPr>
          </a:p>
        </p:txBody>
      </p:sp>
      <p:pic>
        <p:nvPicPr>
          <p:cNvPr id="5" name="4 Imagen" descr="logotipo_presidencia_de_larepublica-650x3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0" y="310394"/>
            <a:ext cx="2514600" cy="881406"/>
          </a:xfrm>
          <a:prstGeom prst="rect">
            <a:avLst/>
          </a:prstGeom>
        </p:spPr>
      </p:pic>
      <p:pic>
        <p:nvPicPr>
          <p:cNvPr id="6" name="5 Imagen" descr="Logo Fonatur Mexico un Gran Destino.png"/>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710" y="310394"/>
            <a:ext cx="2533650" cy="85732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
        <p:nvSpPr>
          <p:cNvPr id="4" name="3 Marcador de fecha"/>
          <p:cNvSpPr>
            <a:spLocks noGrp="1"/>
          </p:cNvSpPr>
          <p:nvPr>
            <p:ph type="dt" sz="half" idx="10"/>
          </p:nvPr>
        </p:nvSpPr>
        <p:spPr>
          <a:xfrm>
            <a:off x="457200" y="6356350"/>
            <a:ext cx="2133600" cy="365125"/>
          </a:xfrm>
          <a:prstGeom prst="rect">
            <a:avLst/>
          </a:prstGeom>
        </p:spPr>
        <p:txBody>
          <a:bodyPr/>
          <a:lstStyle/>
          <a:p>
            <a:fld id="{8188E20D-D5A9-4EAD-A9F0-4B5E950320E1}" type="datetime1">
              <a:rPr lang="es-MX" smtClean="0"/>
              <a:t>30/01/2018</a:t>
            </a:fld>
            <a:endParaRPr lang="es-MX"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720A665-F41E-4347-9099-B63D6CBDAA85}" type="slidenum">
              <a:rPr lang="es-MX" smtClean="0"/>
              <a:pPr/>
              <a:t>‹Nº›</a:t>
            </a:fld>
            <a:endParaRPr lang="es-MX" dirty="0"/>
          </a:p>
        </p:txBody>
      </p:sp>
      <p:sp>
        <p:nvSpPr>
          <p:cNvPr id="10" name="9 Rectángulo"/>
          <p:cNvSpPr/>
          <p:nvPr userDrawn="1"/>
        </p:nvSpPr>
        <p:spPr>
          <a:xfrm>
            <a:off x="3131840" y="0"/>
            <a:ext cx="2880320" cy="1052736"/>
          </a:xfrm>
          <a:prstGeom prst="rect">
            <a:avLst/>
          </a:prstGeom>
          <a:solidFill>
            <a:srgbClr val="817161">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s-MX" i="1" dirty="0">
              <a:latin typeface="Tahoma" pitchFamily="34" charset="0"/>
              <a:ea typeface="Tahoma" pitchFamily="34" charset="0"/>
              <a:cs typeface="Tahoma" pitchFamily="34" charset="0"/>
            </a:endParaRPr>
          </a:p>
        </p:txBody>
      </p:sp>
      <p:pic>
        <p:nvPicPr>
          <p:cNvPr id="11" name="10 Imagen" descr="logotipo_presidencia_de_larepublica-650x3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0" y="310394"/>
            <a:ext cx="2514600" cy="881406"/>
          </a:xfrm>
          <a:prstGeom prst="rect">
            <a:avLst/>
          </a:prstGeom>
        </p:spPr>
      </p:pic>
      <p:pic>
        <p:nvPicPr>
          <p:cNvPr id="12" name="11 Imagen" descr="Logo Fonatur Mexico un Gran Destino.png"/>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710" y="310394"/>
            <a:ext cx="2533650" cy="85732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
        <p:nvSpPr>
          <p:cNvPr id="11" name="10 Rectángulo"/>
          <p:cNvSpPr/>
          <p:nvPr userDrawn="1"/>
        </p:nvSpPr>
        <p:spPr>
          <a:xfrm>
            <a:off x="3131840" y="0"/>
            <a:ext cx="2880320" cy="1052736"/>
          </a:xfrm>
          <a:prstGeom prst="rect">
            <a:avLst/>
          </a:prstGeom>
          <a:solidFill>
            <a:srgbClr val="817161">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s-MX" i="1" dirty="0">
              <a:latin typeface="Tahoma" pitchFamily="34" charset="0"/>
              <a:ea typeface="Tahoma" pitchFamily="34" charset="0"/>
              <a:cs typeface="Tahoma" pitchFamily="34" charset="0"/>
            </a:endParaRPr>
          </a:p>
        </p:txBody>
      </p:sp>
      <p:pic>
        <p:nvPicPr>
          <p:cNvPr id="5" name="4 Imagen" descr="logotipo_presidencia_de_larepublica-650x3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0" y="310394"/>
            <a:ext cx="2514600" cy="881406"/>
          </a:xfrm>
          <a:prstGeom prst="rect">
            <a:avLst/>
          </a:prstGeom>
        </p:spPr>
      </p:pic>
      <p:pic>
        <p:nvPicPr>
          <p:cNvPr id="6" name="5 Imagen" descr="Logo Fonatur Mexico un Gran Destino.png"/>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710" y="310394"/>
            <a:ext cx="2533650" cy="85732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0_Diapositiva de título">
    <p:spTree>
      <p:nvGrpSpPr>
        <p:cNvPr id="1" name=""/>
        <p:cNvGrpSpPr/>
        <p:nvPr/>
      </p:nvGrpSpPr>
      <p:grpSpPr>
        <a:xfrm>
          <a:off x="0" y="0"/>
          <a:ext cx="0" cy="0"/>
          <a:chOff x="0" y="0"/>
          <a:chExt cx="0" cy="0"/>
        </a:xfrm>
      </p:grpSpPr>
      <p:sp>
        <p:nvSpPr>
          <p:cNvPr id="11" name="10 Rectángulo"/>
          <p:cNvSpPr/>
          <p:nvPr userDrawn="1"/>
        </p:nvSpPr>
        <p:spPr>
          <a:xfrm>
            <a:off x="3131840" y="0"/>
            <a:ext cx="2880320" cy="1052736"/>
          </a:xfrm>
          <a:prstGeom prst="rect">
            <a:avLst/>
          </a:prstGeom>
          <a:solidFill>
            <a:srgbClr val="817161">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s-MX" i="1" dirty="0">
              <a:latin typeface="Tahoma" pitchFamily="34" charset="0"/>
              <a:ea typeface="Tahoma" pitchFamily="34" charset="0"/>
              <a:cs typeface="Tahoma" pitchFamily="34" charset="0"/>
            </a:endParaRPr>
          </a:p>
        </p:txBody>
      </p:sp>
      <p:pic>
        <p:nvPicPr>
          <p:cNvPr id="5" name="4 Imagen" descr="logotipo_presidencia_de_larepublica-650x314.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0" y="310394"/>
            <a:ext cx="2514600" cy="881406"/>
          </a:xfrm>
          <a:prstGeom prst="rect">
            <a:avLst/>
          </a:prstGeom>
        </p:spPr>
      </p:pic>
      <p:pic>
        <p:nvPicPr>
          <p:cNvPr id="6" name="5 Imagen" descr="Logo Fonatur Mexico un Gran Destino.png"/>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5710" y="310394"/>
            <a:ext cx="2533650" cy="857329"/>
          </a:xfrm>
          <a:prstGeom prst="rect">
            <a:avLst/>
          </a:prstGeom>
        </p:spPr>
      </p:pic>
    </p:spTree>
    <p:extLst>
      <p:ext uri="{BB962C8B-B14F-4D97-AF65-F5344CB8AC3E}">
        <p14:creationId xmlns:p14="http://schemas.microsoft.com/office/powerpoint/2010/main" val="1309202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pic>
        <p:nvPicPr>
          <p:cNvPr id="7" name="Imagen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053" y="423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27053" y="6497109"/>
            <a:ext cx="2133600" cy="365125"/>
          </a:xfrm>
        </p:spPr>
        <p:txBody>
          <a:bodyPr/>
          <a:lstStyle/>
          <a:p>
            <a:fld id="{644A1567-59CA-4695-B06A-FA82CFC1A968}" type="datetime1">
              <a:rPr lang="es-MX" smtClean="0"/>
              <a:t>30/01/2018</a:t>
            </a:fld>
            <a:endParaRPr lang="es-MX"/>
          </a:p>
        </p:txBody>
      </p:sp>
      <p:sp>
        <p:nvSpPr>
          <p:cNvPr id="5" name="4 Marcador de pie de página"/>
          <p:cNvSpPr>
            <a:spLocks noGrp="1"/>
          </p:cNvSpPr>
          <p:nvPr>
            <p:ph type="ftr" sz="quarter" idx="11"/>
          </p:nvPr>
        </p:nvSpPr>
        <p:spPr>
          <a:xfrm>
            <a:off x="3124200" y="6490757"/>
            <a:ext cx="2895600" cy="365125"/>
          </a:xfrm>
        </p:spPr>
        <p:txBody>
          <a:bodyPr/>
          <a:lstStyle/>
          <a:p>
            <a:endParaRPr lang="es-MX" dirty="0"/>
          </a:p>
        </p:txBody>
      </p:sp>
      <p:sp>
        <p:nvSpPr>
          <p:cNvPr id="6" name="5 Marcador de número de diapositiva"/>
          <p:cNvSpPr>
            <a:spLocks noGrp="1"/>
          </p:cNvSpPr>
          <p:nvPr>
            <p:ph type="sldNum" sz="quarter" idx="12"/>
          </p:nvPr>
        </p:nvSpPr>
        <p:spPr>
          <a:xfrm>
            <a:off x="6995533" y="6490758"/>
            <a:ext cx="2133600" cy="365125"/>
          </a:xfrm>
        </p:spPr>
        <p:txBody>
          <a:bodyPr/>
          <a:lstStyle/>
          <a:p>
            <a:fld id="{59AB43E0-56C6-4806-8371-AA6FB9165E3B}" type="slidenum">
              <a:rPr lang="es-MX" smtClean="0"/>
              <a:t>‹Nº›</a:t>
            </a:fld>
            <a:endParaRPr lang="es-MX"/>
          </a:p>
        </p:txBody>
      </p:sp>
    </p:spTree>
    <p:extLst>
      <p:ext uri="{BB962C8B-B14F-4D97-AF65-F5344CB8AC3E}">
        <p14:creationId xmlns:p14="http://schemas.microsoft.com/office/powerpoint/2010/main" val="2664377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AE6F1DDB-8FB9-40FE-8658-01041B941BC6}" type="datetime1">
              <a:rPr lang="es-MX" smtClean="0"/>
              <a:t>30/01/2018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8B8824D-1AAA-4DAC-B43D-C82BF909D14E}" type="datetime1">
              <a:rPr lang="es-MX" smtClean="0"/>
              <a:t>30/01/2018</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B0192B7-2901-42A1-BD08-864454D383CE}" type="datetime1">
              <a:rPr lang="es-MX" smtClean="0"/>
              <a:t>30/01/2018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A3BE6C5-B1B9-4D0F-A365-8580B948C355}" type="datetime1">
              <a:rPr lang="es-MX" smtClean="0"/>
              <a:t>30/01/2018</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DE1E30F0-675C-4EA8-A605-6E372EA1F43E}" type="datetime1">
              <a:rPr lang="es-MX" smtClean="0"/>
              <a:t>30/01/2018</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E40ED3A-3E70-4A7B-8F78-310E41A1DDD8}" type="datetime1">
              <a:rPr lang="es-MX" smtClean="0"/>
              <a:t>30/01/2018</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1832B91-8008-4959-899C-8395936311C0}" type="datetime1">
              <a:rPr lang="es-MX" smtClean="0"/>
              <a:t>30/01/2018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84CCB8A-267D-49B1-ACFC-DFC76639F1F4}" type="datetime1">
              <a:rPr lang="es-MX" smtClean="0"/>
              <a:t>30/01/2018</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E75564B-95A3-4D0D-9DD5-B13EA8C4EC1D}" type="slidenum">
              <a:rPr lang="es-MX" smtClean="0"/>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9F60D-BC06-466E-A812-9B1F567030FF}" type="datetime1">
              <a:rPr lang="es-MX" smtClean="0"/>
              <a:t>30/01/2018</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5564B-95A3-4D0D-9DD5-B13EA8C4EC1D}" type="slidenum">
              <a:rPr lang="es-MX" smtClean="0"/>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916726" y="2201814"/>
            <a:ext cx="7168064" cy="2587115"/>
          </a:xfrm>
          <a:prstGeom prst="rect">
            <a:avLst/>
          </a:prstGeom>
        </p:spPr>
        <p:txBody>
          <a:bodyPr vert="horz" lIns="91432" tIns="45717" rIns="91432" bIns="457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900" b="1" dirty="0">
                <a:latin typeface="Times New Roman" pitchFamily="18" charset="0"/>
                <a:cs typeface="Times New Roman" pitchFamily="18" charset="0"/>
              </a:rPr>
              <a:t>TRANSPARENCIA FOCALIZADA</a:t>
            </a:r>
            <a:r>
              <a:rPr lang="es-MX" sz="2900" b="1" dirty="0">
                <a:solidFill>
                  <a:srgbClr val="800000"/>
                </a:solidFill>
                <a:latin typeface="Times New Roman" pitchFamily="18" charset="0"/>
                <a:cs typeface="Times New Roman" pitchFamily="18" charset="0"/>
              </a:rPr>
              <a:t/>
            </a:r>
            <a:br>
              <a:rPr lang="es-MX" sz="2900" b="1" dirty="0">
                <a:solidFill>
                  <a:srgbClr val="800000"/>
                </a:solidFill>
                <a:latin typeface="Times New Roman" pitchFamily="18" charset="0"/>
                <a:cs typeface="Times New Roman" pitchFamily="18" charset="0"/>
              </a:rPr>
            </a:br>
            <a:r>
              <a:rPr lang="es-MX" sz="2900" b="1" dirty="0">
                <a:solidFill>
                  <a:srgbClr val="A50021"/>
                </a:solidFill>
                <a:latin typeface="Times New Roman" pitchFamily="18" charset="0"/>
                <a:cs typeface="Times New Roman" pitchFamily="18" charset="0"/>
              </a:rPr>
              <a:t/>
            </a:r>
            <a:br>
              <a:rPr lang="es-MX" sz="2900" b="1" dirty="0">
                <a:solidFill>
                  <a:srgbClr val="A50021"/>
                </a:solidFill>
                <a:latin typeface="Times New Roman" pitchFamily="18" charset="0"/>
                <a:cs typeface="Times New Roman" pitchFamily="18" charset="0"/>
              </a:rPr>
            </a:br>
            <a:r>
              <a:rPr lang="es-MX" sz="2400" b="1" dirty="0">
                <a:solidFill>
                  <a:srgbClr val="A50021"/>
                </a:solidFill>
                <a:latin typeface="Times New Roman" pitchFamily="18" charset="0"/>
                <a:cs typeface="Times New Roman" pitchFamily="18" charset="0"/>
              </a:rPr>
              <a:t>Tema: “Recolección, t</a:t>
            </a:r>
            <a:r>
              <a:rPr lang="es-MX" sz="2400" b="1" dirty="0" smtClean="0">
                <a:solidFill>
                  <a:srgbClr val="A50021"/>
                </a:solidFill>
                <a:latin typeface="Times New Roman" pitchFamily="18" charset="0"/>
                <a:cs typeface="Times New Roman" pitchFamily="18" charset="0"/>
              </a:rPr>
              <a:t>ransporte y </a:t>
            </a:r>
            <a:r>
              <a:rPr lang="es-MX" sz="2400" b="1" dirty="0">
                <a:solidFill>
                  <a:srgbClr val="A50021"/>
                </a:solidFill>
                <a:latin typeface="Times New Roman" pitchFamily="18" charset="0"/>
                <a:cs typeface="Times New Roman" pitchFamily="18" charset="0"/>
              </a:rPr>
              <a:t/>
            </a:r>
            <a:br>
              <a:rPr lang="es-MX" sz="2400" b="1" dirty="0">
                <a:solidFill>
                  <a:srgbClr val="A50021"/>
                </a:solidFill>
                <a:latin typeface="Times New Roman" pitchFamily="18" charset="0"/>
                <a:cs typeface="Times New Roman" pitchFamily="18" charset="0"/>
              </a:rPr>
            </a:br>
            <a:r>
              <a:rPr lang="es-MX" sz="2400" b="1" dirty="0">
                <a:solidFill>
                  <a:srgbClr val="A50021"/>
                </a:solidFill>
                <a:latin typeface="Times New Roman" pitchFamily="18" charset="0"/>
                <a:cs typeface="Times New Roman" pitchFamily="18" charset="0"/>
              </a:rPr>
              <a:t>	</a:t>
            </a:r>
            <a:r>
              <a:rPr lang="es-MX" sz="2400" b="1" dirty="0" smtClean="0">
                <a:solidFill>
                  <a:srgbClr val="A50021"/>
                </a:solidFill>
                <a:latin typeface="Times New Roman" pitchFamily="18" charset="0"/>
                <a:cs typeface="Times New Roman" pitchFamily="18" charset="0"/>
              </a:rPr>
              <a:t>disposición final </a:t>
            </a:r>
            <a:r>
              <a:rPr lang="es-MX" sz="2400" b="1" dirty="0">
                <a:solidFill>
                  <a:srgbClr val="A50021"/>
                </a:solidFill>
                <a:latin typeface="Times New Roman" pitchFamily="18" charset="0"/>
                <a:cs typeface="Times New Roman" pitchFamily="18" charset="0"/>
              </a:rPr>
              <a:t>de </a:t>
            </a:r>
            <a:r>
              <a:rPr lang="es-MX" sz="2400" b="1" dirty="0" smtClean="0">
                <a:solidFill>
                  <a:srgbClr val="A50021"/>
                </a:solidFill>
                <a:latin typeface="Times New Roman" pitchFamily="18" charset="0"/>
                <a:cs typeface="Times New Roman" pitchFamily="18" charset="0"/>
              </a:rPr>
              <a:t>basura”</a:t>
            </a:r>
            <a:endParaRPr lang="es-ES" sz="2400" dirty="0">
              <a:solidFill>
                <a:srgbClr val="A50021"/>
              </a:solidFill>
              <a:latin typeface="Soberana Titular" panose="02000000000000000000" pitchFamily="50" charset="0"/>
              <a:cs typeface="Arial" pitchFamily="34" charset="0"/>
            </a:endParaRPr>
          </a:p>
        </p:txBody>
      </p:sp>
      <p:sp>
        <p:nvSpPr>
          <p:cNvPr id="9" name="2 Marcador de contenido"/>
          <p:cNvSpPr>
            <a:spLocks noGrp="1"/>
          </p:cNvSpPr>
          <p:nvPr>
            <p:ph idx="1"/>
          </p:nvPr>
        </p:nvSpPr>
        <p:spPr>
          <a:xfrm>
            <a:off x="6666690" y="5949280"/>
            <a:ext cx="2133600" cy="365125"/>
          </a:xfrm>
        </p:spPr>
        <p:txBody>
          <a:bodyPr>
            <a:noAutofit/>
          </a:bodyPr>
          <a:lstStyle/>
          <a:p>
            <a:pPr marL="0" indent="0" algn="ctr">
              <a:buNone/>
            </a:pPr>
            <a:r>
              <a:rPr lang="es-MX" sz="1400" b="1" dirty="0" smtClean="0">
                <a:latin typeface="Soberana Titular" panose="02000000000000000000" pitchFamily="50" charset="0"/>
              </a:rPr>
              <a:t> </a:t>
            </a:r>
            <a:r>
              <a:rPr lang="es-MX" sz="1600" b="1" dirty="0" smtClean="0">
                <a:solidFill>
                  <a:schemeClr val="bg1">
                    <a:lumMod val="50000"/>
                  </a:schemeClr>
                </a:solidFill>
                <a:latin typeface="Soberana Titular" panose="02000000000000000000" pitchFamily="50" charset="0"/>
              </a:rPr>
              <a:t>EJERCICIO </a:t>
            </a:r>
            <a:r>
              <a:rPr lang="es-MX" sz="1600" b="1" dirty="0" smtClean="0">
                <a:solidFill>
                  <a:schemeClr val="bg1">
                    <a:lumMod val="50000"/>
                  </a:schemeClr>
                </a:solidFill>
                <a:latin typeface="Soberana Titular" panose="02000000000000000000" pitchFamily="50" charset="0"/>
              </a:rPr>
              <a:t>2018</a:t>
            </a:r>
            <a:endParaRPr lang="es-MX" sz="1600" b="1" dirty="0" smtClean="0">
              <a:solidFill>
                <a:schemeClr val="bg1">
                  <a:lumMod val="50000"/>
                </a:schemeClr>
              </a:solidFill>
              <a:latin typeface="Soberana Titular" panose="02000000000000000000" pitchFamily="50" charset="0"/>
            </a:endParaRPr>
          </a:p>
        </p:txBody>
      </p:sp>
      <p:pic>
        <p:nvPicPr>
          <p:cNvPr id="7" name="Imagen 6"/>
          <p:cNvPicPr/>
          <p:nvPr/>
        </p:nvPicPr>
        <p:blipFill>
          <a:blip r:embed="rId3"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Tree>
    <p:extLst>
      <p:ext uri="{BB962C8B-B14F-4D97-AF65-F5344CB8AC3E}">
        <p14:creationId xmlns:p14="http://schemas.microsoft.com/office/powerpoint/2010/main" val="4277462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a:blip r:embed="rId3"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5" name="7 CuadroTexto"/>
          <p:cNvSpPr txBox="1"/>
          <p:nvPr/>
        </p:nvSpPr>
        <p:spPr>
          <a:xfrm>
            <a:off x="395536" y="1408708"/>
            <a:ext cx="4464496" cy="369332"/>
          </a:xfrm>
          <a:prstGeom prst="rect">
            <a:avLst/>
          </a:prstGeom>
          <a:noFill/>
        </p:spPr>
        <p:txBody>
          <a:bodyPr wrap="square" rtlCol="0">
            <a:spAutoFit/>
          </a:bodyPr>
          <a:lstStyle/>
          <a:p>
            <a:pPr algn="just"/>
            <a:r>
              <a:rPr lang="es-MX" b="1" i="1" dirty="0" smtClean="0">
                <a:solidFill>
                  <a:srgbClr val="A50021"/>
                </a:solidFill>
                <a:latin typeface="Times New Roman" pitchFamily="18" charset="0"/>
                <a:cs typeface="Times New Roman" pitchFamily="18" charset="0"/>
              </a:rPr>
              <a:t>9</a:t>
            </a:r>
            <a:r>
              <a:rPr lang="es-MX" b="1" i="1" dirty="0">
                <a:solidFill>
                  <a:srgbClr val="A50021"/>
                </a:solidFill>
                <a:latin typeface="Times New Roman" pitchFamily="18" charset="0"/>
                <a:cs typeface="Times New Roman" pitchFamily="18" charset="0"/>
              </a:rPr>
              <a:t>. Consejos para reducir, reutilizar y reciclar</a:t>
            </a:r>
            <a:endParaRPr lang="es-MX" dirty="0" smtClean="0">
              <a:solidFill>
                <a:srgbClr val="A50021"/>
              </a:solidFill>
              <a:latin typeface="Times New Roman" pitchFamily="18" charset="0"/>
              <a:cs typeface="Times New Roman" pitchFamily="18" charset="0"/>
            </a:endParaRPr>
          </a:p>
        </p:txBody>
      </p:sp>
      <p:pic>
        <p:nvPicPr>
          <p:cNvPr id="8" name="Imagen 7"/>
          <p:cNvPicPr/>
          <p:nvPr/>
        </p:nvPicPr>
        <p:blipFill rotWithShape="1">
          <a:blip r:embed="rId4"/>
          <a:srcRect l="19619" t="42346" r="59470" b="27010"/>
          <a:stretch/>
        </p:blipFill>
        <p:spPr>
          <a:xfrm>
            <a:off x="467544" y="1988840"/>
            <a:ext cx="2808312" cy="2304256"/>
          </a:xfrm>
          <a:prstGeom prst="rect">
            <a:avLst/>
          </a:prstGeom>
        </p:spPr>
      </p:pic>
      <p:pic>
        <p:nvPicPr>
          <p:cNvPr id="13" name="Imagen 12"/>
          <p:cNvPicPr/>
          <p:nvPr/>
        </p:nvPicPr>
        <p:blipFill rotWithShape="1">
          <a:blip r:embed="rId4"/>
          <a:srcRect l="40491" t="43294" r="39332" b="27010"/>
          <a:stretch/>
        </p:blipFill>
        <p:spPr>
          <a:xfrm>
            <a:off x="5509849" y="1916832"/>
            <a:ext cx="2950583" cy="2232248"/>
          </a:xfrm>
          <a:prstGeom prst="rect">
            <a:avLst/>
          </a:prstGeom>
        </p:spPr>
      </p:pic>
      <p:pic>
        <p:nvPicPr>
          <p:cNvPr id="14" name="Imagen 13"/>
          <p:cNvPicPr/>
          <p:nvPr/>
        </p:nvPicPr>
        <p:blipFill rotWithShape="1">
          <a:blip r:embed="rId4"/>
          <a:srcRect l="60107" t="43294" r="19484" b="27010"/>
          <a:stretch/>
        </p:blipFill>
        <p:spPr>
          <a:xfrm>
            <a:off x="3203848" y="4149080"/>
            <a:ext cx="3168352" cy="2160240"/>
          </a:xfrm>
          <a:prstGeom prst="rect">
            <a:avLst/>
          </a:prstGeom>
        </p:spPr>
      </p:pic>
    </p:spTree>
    <p:extLst>
      <p:ext uri="{BB962C8B-B14F-4D97-AF65-F5344CB8AC3E}">
        <p14:creationId xmlns:p14="http://schemas.microsoft.com/office/powerpoint/2010/main" val="165607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4259845"/>
            <a:ext cx="2656309" cy="1674186"/>
          </a:xfrm>
          <a:prstGeom prst="rect">
            <a:avLst/>
          </a:prstGeom>
          <a:ln>
            <a:solidFill>
              <a:schemeClr val="tx1"/>
            </a:solidFill>
          </a:ln>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788" y="1628800"/>
            <a:ext cx="2664295" cy="1831910"/>
          </a:xfrm>
          <a:prstGeom prst="rect">
            <a:avLst/>
          </a:prstGeom>
          <a:ln>
            <a:solidFill>
              <a:schemeClr val="tx1"/>
            </a:solidFill>
          </a:ln>
        </p:spPr>
      </p:pic>
      <p:sp>
        <p:nvSpPr>
          <p:cNvPr id="8" name="1 Título"/>
          <p:cNvSpPr txBox="1">
            <a:spLocks/>
          </p:cNvSpPr>
          <p:nvPr/>
        </p:nvSpPr>
        <p:spPr>
          <a:xfrm>
            <a:off x="1619672" y="2677691"/>
            <a:ext cx="5896669" cy="2587115"/>
          </a:xfrm>
          <a:prstGeom prst="rect">
            <a:avLst/>
          </a:prstGeom>
        </p:spPr>
        <p:txBody>
          <a:bodyPr vert="horz" lIns="91432" tIns="45717" rIns="91432" bIns="457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1600" dirty="0">
              <a:solidFill>
                <a:schemeClr val="tx1">
                  <a:lumMod val="65000"/>
                  <a:lumOff val="35000"/>
                </a:schemeClr>
              </a:solidFill>
              <a:latin typeface="Soberana Titular" panose="02000000000000000000" pitchFamily="50" charset="0"/>
              <a:cs typeface="Arial" pitchFamily="34" charset="0"/>
            </a:endParaRPr>
          </a:p>
        </p:txBody>
      </p:sp>
      <p:pic>
        <p:nvPicPr>
          <p:cNvPr id="7" name="Imagen 6"/>
          <p:cNvPicPr/>
          <p:nvPr/>
        </p:nvPicPr>
        <p:blipFill>
          <a:blip r:embed="rId5"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5" name="7 CuadroTexto"/>
          <p:cNvSpPr txBox="1"/>
          <p:nvPr/>
        </p:nvSpPr>
        <p:spPr>
          <a:xfrm>
            <a:off x="395536" y="1412776"/>
            <a:ext cx="3888432" cy="5124480"/>
          </a:xfrm>
          <a:prstGeom prst="rect">
            <a:avLst/>
          </a:prstGeom>
          <a:noFill/>
        </p:spPr>
        <p:txBody>
          <a:bodyPr wrap="square" rtlCol="0">
            <a:spAutoFit/>
          </a:bodyPr>
          <a:lstStyle/>
          <a:p>
            <a:pPr algn="just"/>
            <a:r>
              <a:rPr lang="es-MX" b="1" i="1" dirty="0" smtClean="0">
                <a:solidFill>
                  <a:srgbClr val="A50021"/>
                </a:solidFill>
                <a:latin typeface="Times New Roman" pitchFamily="18" charset="0"/>
                <a:cs typeface="Times New Roman" pitchFamily="18" charset="0"/>
              </a:rPr>
              <a:t>1. ¿</a:t>
            </a:r>
            <a:r>
              <a:rPr lang="es-MX" b="1" i="1" dirty="0">
                <a:solidFill>
                  <a:srgbClr val="A50021"/>
                </a:solidFill>
                <a:latin typeface="Times New Roman" pitchFamily="18" charset="0"/>
                <a:cs typeface="Times New Roman" pitchFamily="18" charset="0"/>
              </a:rPr>
              <a:t>Qué son los </a:t>
            </a:r>
            <a:r>
              <a:rPr lang="es-MX" b="1" i="1" dirty="0" smtClean="0">
                <a:solidFill>
                  <a:srgbClr val="A50021"/>
                </a:solidFill>
                <a:latin typeface="Times New Roman" pitchFamily="18" charset="0"/>
                <a:cs typeface="Times New Roman" pitchFamily="18" charset="0"/>
              </a:rPr>
              <a:t>Residuos Sólidos?</a:t>
            </a:r>
          </a:p>
          <a:p>
            <a:pPr algn="just"/>
            <a:endParaRPr lang="es-MX" dirty="0" smtClean="0">
              <a:latin typeface="Times New Roman" pitchFamily="18" charset="0"/>
              <a:cs typeface="Times New Roman" pitchFamily="18" charset="0"/>
            </a:endParaRPr>
          </a:p>
          <a:p>
            <a:pPr algn="just"/>
            <a:r>
              <a:rPr lang="es-MX" sz="1700" dirty="0">
                <a:latin typeface="Times New Roman" pitchFamily="18" charset="0"/>
                <a:cs typeface="Times New Roman" pitchFamily="18" charset="0"/>
              </a:rPr>
              <a:t>Los Residuos Sólidos (RS), son los que se originan en la actividad doméstica y comercial de ciudades y pueblos. </a:t>
            </a:r>
          </a:p>
          <a:p>
            <a:pPr algn="just"/>
            <a:endParaRPr lang="es-MX" sz="1700" dirty="0">
              <a:latin typeface="Times New Roman" pitchFamily="18" charset="0"/>
              <a:cs typeface="Times New Roman" pitchFamily="18" charset="0"/>
            </a:endParaRPr>
          </a:p>
          <a:p>
            <a:pPr algn="just"/>
            <a:r>
              <a:rPr lang="es-MX" sz="1700" dirty="0">
                <a:latin typeface="Times New Roman" pitchFamily="18" charset="0"/>
                <a:cs typeface="Times New Roman" pitchFamily="18" charset="0"/>
              </a:rPr>
              <a:t>En los países desarrollados donde cada vez se usan más envases, papel, y en los que la cultura de "usar y tirar" se ha extendido a todo tipo de bienes de consumo, las cantidades de basura que se generan han ido creciendo hasta llegar a cifras muy altas, en México durante </a:t>
            </a:r>
            <a:r>
              <a:rPr lang="es-MX" sz="1700" dirty="0" smtClean="0">
                <a:latin typeface="Times New Roman" pitchFamily="18" charset="0"/>
                <a:cs typeface="Times New Roman" pitchFamily="18" charset="0"/>
              </a:rPr>
              <a:t>2016 </a:t>
            </a:r>
            <a:r>
              <a:rPr lang="es-MX" sz="1700" dirty="0">
                <a:latin typeface="Times New Roman" pitchFamily="18" charset="0"/>
                <a:cs typeface="Times New Roman" pitchFamily="18" charset="0"/>
              </a:rPr>
              <a:t>fue de </a:t>
            </a:r>
            <a:r>
              <a:rPr lang="es-MX" sz="1700" dirty="0" smtClean="0">
                <a:latin typeface="Times New Roman" pitchFamily="18" charset="0"/>
                <a:cs typeface="Times New Roman" pitchFamily="18" charset="0"/>
              </a:rPr>
              <a:t>58,759,300 </a:t>
            </a:r>
            <a:r>
              <a:rPr lang="es-MX" sz="1700" dirty="0">
                <a:latin typeface="Times New Roman" pitchFamily="18" charset="0"/>
                <a:cs typeface="Times New Roman" pitchFamily="18" charset="0"/>
              </a:rPr>
              <a:t>toneladas </a:t>
            </a:r>
            <a:r>
              <a:rPr lang="es-MX" sz="1700" dirty="0" smtClean="0">
                <a:latin typeface="Times New Roman" pitchFamily="18" charset="0"/>
                <a:cs typeface="Times New Roman" pitchFamily="18" charset="0"/>
              </a:rPr>
              <a:t>considerando un crecimiento poblacional de 1.37 % de </a:t>
            </a:r>
            <a:r>
              <a:rPr lang="es-MX" sz="1700" dirty="0">
                <a:latin typeface="Times New Roman" pitchFamily="18" charset="0"/>
                <a:cs typeface="Times New Roman" pitchFamily="18" charset="0"/>
              </a:rPr>
              <a:t>acuerdo a datos </a:t>
            </a:r>
            <a:r>
              <a:rPr lang="es-MX" sz="1700" dirty="0" smtClean="0">
                <a:latin typeface="Times New Roman" pitchFamily="18" charset="0"/>
                <a:cs typeface="Times New Roman" pitchFamily="18" charset="0"/>
              </a:rPr>
              <a:t>de INEGI, y </a:t>
            </a:r>
            <a:r>
              <a:rPr lang="es-MX" sz="1700" dirty="0">
                <a:latin typeface="Times New Roman" pitchFamily="18" charset="0"/>
                <a:cs typeface="Times New Roman" pitchFamily="18" charset="0"/>
              </a:rPr>
              <a:t>una generación de 0.39 kg/</a:t>
            </a:r>
            <a:r>
              <a:rPr lang="es-MX" sz="1700" dirty="0" err="1">
                <a:latin typeface="Times New Roman" pitchFamily="18" charset="0"/>
                <a:cs typeface="Times New Roman" pitchFamily="18" charset="0"/>
              </a:rPr>
              <a:t>hab</a:t>
            </a:r>
            <a:r>
              <a:rPr lang="es-MX" sz="1700" dirty="0">
                <a:latin typeface="Times New Roman" pitchFamily="18" charset="0"/>
                <a:cs typeface="Times New Roman" pitchFamily="18" charset="0"/>
              </a:rPr>
              <a:t>/día. </a:t>
            </a:r>
            <a:endParaRPr lang="es-MX" sz="1700" dirty="0" smtClean="0">
              <a:latin typeface="Times New Roman" pitchFamily="18" charset="0"/>
              <a:cs typeface="Times New Roman" pitchFamily="18" charset="0"/>
            </a:endParaRPr>
          </a:p>
          <a:p>
            <a:pPr algn="just"/>
            <a:endParaRPr lang="es-MX" dirty="0" smtClean="0">
              <a:latin typeface="Times New Roman" pitchFamily="18" charset="0"/>
              <a:cs typeface="Times New Roman" pitchFamily="18" charset="0"/>
            </a:endParaRPr>
          </a:p>
          <a:p>
            <a:pPr algn="just"/>
            <a:endParaRPr lang="es-MX" dirty="0">
              <a:latin typeface="Times New Roman" pitchFamily="18" charset="0"/>
              <a:cs typeface="Times New Roman" pitchFamily="18" charset="0"/>
            </a:endParaRPr>
          </a:p>
        </p:txBody>
      </p:sp>
    </p:spTree>
    <p:extLst>
      <p:ext uri="{BB962C8B-B14F-4D97-AF65-F5344CB8AC3E}">
        <p14:creationId xmlns:p14="http://schemas.microsoft.com/office/powerpoint/2010/main" val="2566685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a:blip r:embed="rId3"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9" name="7 CuadroTexto"/>
          <p:cNvSpPr txBox="1"/>
          <p:nvPr/>
        </p:nvSpPr>
        <p:spPr>
          <a:xfrm>
            <a:off x="323528" y="1344245"/>
            <a:ext cx="4536504" cy="4616648"/>
          </a:xfrm>
          <a:prstGeom prst="rect">
            <a:avLst/>
          </a:prstGeom>
          <a:noFill/>
        </p:spPr>
        <p:txBody>
          <a:bodyPr wrap="square" rtlCol="0">
            <a:spAutoFit/>
          </a:bodyPr>
          <a:lstStyle/>
          <a:p>
            <a:pPr algn="just"/>
            <a:r>
              <a:rPr lang="es-MX" b="1" i="1" dirty="0" smtClean="0">
                <a:solidFill>
                  <a:srgbClr val="A50021"/>
                </a:solidFill>
                <a:latin typeface="Times New Roman" pitchFamily="18" charset="0"/>
                <a:cs typeface="Times New Roman" pitchFamily="18" charset="0"/>
              </a:rPr>
              <a:t>2. ¿Cuál es la cantidad generada de Residuos Sólidos?</a:t>
            </a:r>
          </a:p>
          <a:p>
            <a:pPr algn="just"/>
            <a:endParaRPr lang="es-MX" sz="1000" dirty="0" smtClean="0">
              <a:latin typeface="Times New Roman" pitchFamily="18" charset="0"/>
              <a:cs typeface="Times New Roman" pitchFamily="18" charset="0"/>
            </a:endParaRPr>
          </a:p>
          <a:p>
            <a:pPr algn="just"/>
            <a:endParaRPr lang="es-MX" sz="1000" dirty="0" smtClean="0">
              <a:latin typeface="Times New Roman" pitchFamily="18" charset="0"/>
              <a:cs typeface="Times New Roman" pitchFamily="18" charset="0"/>
            </a:endParaRPr>
          </a:p>
          <a:p>
            <a:pPr algn="just"/>
            <a:r>
              <a:rPr lang="es-MX" sz="1700" b="1" dirty="0">
                <a:latin typeface="Times New Roman" pitchFamily="18" charset="0"/>
                <a:cs typeface="Times New Roman" pitchFamily="18" charset="0"/>
              </a:rPr>
              <a:t>Cantidad de RS </a:t>
            </a:r>
          </a:p>
          <a:p>
            <a:pPr algn="just"/>
            <a:r>
              <a:rPr lang="es-MX" sz="1700" dirty="0" smtClean="0">
                <a:latin typeface="Times New Roman" pitchFamily="18" charset="0"/>
                <a:cs typeface="Times New Roman" pitchFamily="18" charset="0"/>
              </a:rPr>
              <a:t>En </a:t>
            </a:r>
            <a:r>
              <a:rPr lang="es-MX" sz="1700" dirty="0">
                <a:latin typeface="Times New Roman" pitchFamily="18" charset="0"/>
                <a:cs typeface="Times New Roman" pitchFamily="18" charset="0"/>
              </a:rPr>
              <a:t>el Desarrollo Turístico de Bahías de Huatulco, la cantidad de RS generada por habitante en la zona urbana al día es de alrededor de 0.5954 kg/</a:t>
            </a:r>
            <a:r>
              <a:rPr lang="es-MX" sz="1700" dirty="0" err="1">
                <a:latin typeface="Times New Roman" pitchFamily="18" charset="0"/>
                <a:cs typeface="Times New Roman" pitchFamily="18" charset="0"/>
              </a:rPr>
              <a:t>hab</a:t>
            </a:r>
            <a:r>
              <a:rPr lang="es-MX" sz="1700" dirty="0">
                <a:latin typeface="Times New Roman" pitchFamily="18" charset="0"/>
                <a:cs typeface="Times New Roman" pitchFamily="18" charset="0"/>
              </a:rPr>
              <a:t>-día, en tanto que para la zona hotelera es de 2.051 kg/cuarto-día.</a:t>
            </a:r>
          </a:p>
          <a:p>
            <a:pPr algn="just"/>
            <a:endParaRPr lang="es-MX" sz="1700" dirty="0">
              <a:latin typeface="Times New Roman" pitchFamily="18" charset="0"/>
              <a:cs typeface="Times New Roman" pitchFamily="18" charset="0"/>
            </a:endParaRPr>
          </a:p>
          <a:p>
            <a:pPr algn="just"/>
            <a:r>
              <a:rPr lang="es-MX" sz="1700" b="1" dirty="0" smtClean="0">
                <a:latin typeface="Times New Roman" pitchFamily="18" charset="0"/>
                <a:cs typeface="Times New Roman" pitchFamily="18" charset="0"/>
              </a:rPr>
              <a:t>Composición </a:t>
            </a:r>
            <a:r>
              <a:rPr lang="es-MX" sz="1700" b="1" dirty="0">
                <a:latin typeface="Times New Roman" pitchFamily="18" charset="0"/>
                <a:cs typeface="Times New Roman" pitchFamily="18" charset="0"/>
              </a:rPr>
              <a:t>de los RS</a:t>
            </a:r>
          </a:p>
          <a:p>
            <a:pPr algn="just"/>
            <a:r>
              <a:rPr lang="es-MX" sz="1700" dirty="0" smtClean="0">
                <a:latin typeface="Times New Roman" pitchFamily="18" charset="0"/>
                <a:cs typeface="Times New Roman" pitchFamily="18" charset="0"/>
              </a:rPr>
              <a:t>De </a:t>
            </a:r>
            <a:r>
              <a:rPr lang="es-MX" sz="1700" dirty="0">
                <a:latin typeface="Times New Roman" pitchFamily="18" charset="0"/>
                <a:cs typeface="Times New Roman" pitchFamily="18" charset="0"/>
              </a:rPr>
              <a:t>la composición física de los RS domiciliarios del estudio de caracterización de acuerdo a la NMX-AA-15-1985 y la NMX-AA-22-1985, sobre las muestras obtenidas se tiene que en la localidad destaca el mayor porcentaje la materia orgánica siendo esta un 58% y 42% de materia inorgánica.</a:t>
            </a: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1685130"/>
            <a:ext cx="2160240" cy="2160240"/>
          </a:xfrm>
          <a:prstGeom prst="rect">
            <a:avLst/>
          </a:prstGeom>
          <a:ln>
            <a:solidFill>
              <a:schemeClr val="tx1"/>
            </a:solidFill>
          </a:ln>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7627" y="4437112"/>
            <a:ext cx="2510109" cy="1493515"/>
          </a:xfrm>
          <a:prstGeom prst="rect">
            <a:avLst/>
          </a:prstGeom>
          <a:ln>
            <a:solidFill>
              <a:schemeClr val="tx1"/>
            </a:solidFill>
          </a:ln>
        </p:spPr>
      </p:pic>
    </p:spTree>
    <p:extLst>
      <p:ext uri="{BB962C8B-B14F-4D97-AF65-F5344CB8AC3E}">
        <p14:creationId xmlns:p14="http://schemas.microsoft.com/office/powerpoint/2010/main" val="2786646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a:blip r:embed="rId3"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9" name="7 CuadroTexto"/>
          <p:cNvSpPr txBox="1"/>
          <p:nvPr/>
        </p:nvSpPr>
        <p:spPr>
          <a:xfrm>
            <a:off x="395536" y="1484784"/>
            <a:ext cx="6984776" cy="523220"/>
          </a:xfrm>
          <a:prstGeom prst="rect">
            <a:avLst/>
          </a:prstGeom>
          <a:noFill/>
        </p:spPr>
        <p:txBody>
          <a:bodyPr wrap="square" rtlCol="0">
            <a:spAutoFit/>
          </a:bodyPr>
          <a:lstStyle/>
          <a:p>
            <a:pPr algn="just"/>
            <a:r>
              <a:rPr lang="es-MX" b="1" i="1" dirty="0" smtClean="0">
                <a:solidFill>
                  <a:srgbClr val="A50021"/>
                </a:solidFill>
                <a:latin typeface="Times New Roman" pitchFamily="18" charset="0"/>
                <a:cs typeface="Times New Roman" pitchFamily="18" charset="0"/>
              </a:rPr>
              <a:t>3. Porcentaje de la composición de los Residuos Sólidos domiciliarios</a:t>
            </a:r>
          </a:p>
          <a:p>
            <a:pPr algn="just"/>
            <a:endParaRPr lang="es-MX" sz="1000" dirty="0" smtClean="0">
              <a:latin typeface="Times New Roman" pitchFamily="18" charset="0"/>
              <a:cs typeface="Times New Roman" pitchFamily="18" charset="0"/>
            </a:endParaRPr>
          </a:p>
        </p:txBody>
      </p:sp>
      <p:pic>
        <p:nvPicPr>
          <p:cNvPr id="8" name="Marcador de contenido 2"/>
          <p:cNvPicPr>
            <a:picLocks noGrp="1" noChangeAspect="1"/>
          </p:cNvPicPr>
          <p:nvPr>
            <p:ph idx="1"/>
          </p:nvPr>
        </p:nvPicPr>
        <p:blipFill rotWithShape="1">
          <a:blip r:embed="rId4">
            <a:extLst>
              <a:ext uri="{28A0092B-C50C-407E-A947-70E740481C1C}">
                <a14:useLocalDpi xmlns:a14="http://schemas.microsoft.com/office/drawing/2010/main" val="0"/>
              </a:ext>
            </a:extLst>
          </a:blip>
          <a:srcRect l="14420" t="35223" r="19729" b="15388"/>
          <a:stretch/>
        </p:blipFill>
        <p:spPr>
          <a:xfrm>
            <a:off x="1475656" y="2060848"/>
            <a:ext cx="6120680" cy="4176464"/>
          </a:xfrm>
          <a:ln>
            <a:solidFill>
              <a:schemeClr val="tx1"/>
            </a:solidFill>
          </a:ln>
        </p:spPr>
      </p:pic>
    </p:spTree>
    <p:extLst>
      <p:ext uri="{BB962C8B-B14F-4D97-AF65-F5344CB8AC3E}">
        <p14:creationId xmlns:p14="http://schemas.microsoft.com/office/powerpoint/2010/main" val="1003980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3958" y="4437112"/>
            <a:ext cx="2232248" cy="1585832"/>
          </a:xfrm>
          <a:prstGeom prst="rect">
            <a:avLst/>
          </a:prstGeom>
          <a:ln>
            <a:solidFill>
              <a:schemeClr val="tx1"/>
            </a:solidFill>
          </a:ln>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9568" y="1556792"/>
            <a:ext cx="2341029" cy="1755772"/>
          </a:xfrm>
          <a:prstGeom prst="rect">
            <a:avLst/>
          </a:prstGeom>
          <a:ln>
            <a:solidFill>
              <a:schemeClr val="tx1"/>
            </a:solidFill>
          </a:ln>
        </p:spPr>
      </p:pic>
      <p:pic>
        <p:nvPicPr>
          <p:cNvPr id="7" name="Imagen 6"/>
          <p:cNvPicPr/>
          <p:nvPr/>
        </p:nvPicPr>
        <p:blipFill>
          <a:blip r:embed="rId5"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5" name="7 CuadroTexto"/>
          <p:cNvSpPr txBox="1"/>
          <p:nvPr/>
        </p:nvSpPr>
        <p:spPr>
          <a:xfrm>
            <a:off x="208012" y="1340768"/>
            <a:ext cx="5732140" cy="4924425"/>
          </a:xfrm>
          <a:prstGeom prst="rect">
            <a:avLst/>
          </a:prstGeom>
          <a:noFill/>
        </p:spPr>
        <p:txBody>
          <a:bodyPr wrap="square" rtlCol="0">
            <a:spAutoFit/>
          </a:bodyPr>
          <a:lstStyle/>
          <a:p>
            <a:pPr algn="just"/>
            <a:r>
              <a:rPr lang="es-MX" sz="1700" b="1" i="1" dirty="0" smtClean="0">
                <a:solidFill>
                  <a:srgbClr val="A50021"/>
                </a:solidFill>
                <a:latin typeface="Times New Roman" pitchFamily="18" charset="0"/>
                <a:cs typeface="Times New Roman" pitchFamily="18" charset="0"/>
              </a:rPr>
              <a:t>4. ¿Cuál es el procedimiento </a:t>
            </a:r>
            <a:r>
              <a:rPr lang="es-MX" sz="1700" b="1" i="1" dirty="0">
                <a:solidFill>
                  <a:srgbClr val="A50021"/>
                </a:solidFill>
                <a:latin typeface="Times New Roman" pitchFamily="18" charset="0"/>
                <a:cs typeface="Times New Roman" pitchFamily="18" charset="0"/>
              </a:rPr>
              <a:t>de </a:t>
            </a:r>
            <a:r>
              <a:rPr lang="es-MX" sz="1700" b="1" i="1" dirty="0" smtClean="0">
                <a:solidFill>
                  <a:srgbClr val="A50021"/>
                </a:solidFill>
                <a:latin typeface="Times New Roman" pitchFamily="18" charset="0"/>
                <a:cs typeface="Times New Roman" pitchFamily="18" charset="0"/>
              </a:rPr>
              <a:t>recolección </a:t>
            </a:r>
            <a:r>
              <a:rPr lang="es-MX" sz="1700" b="1" i="1" dirty="0">
                <a:solidFill>
                  <a:srgbClr val="A50021"/>
                </a:solidFill>
                <a:latin typeface="Times New Roman" pitchFamily="18" charset="0"/>
                <a:cs typeface="Times New Roman" pitchFamily="18" charset="0"/>
              </a:rPr>
              <a:t>de residuos sólidos?</a:t>
            </a:r>
            <a:endParaRPr lang="es-MX" sz="1700" b="1" i="1" dirty="0" smtClean="0">
              <a:solidFill>
                <a:srgbClr val="A50021"/>
              </a:solidFill>
              <a:latin typeface="Times New Roman" pitchFamily="18" charset="0"/>
              <a:cs typeface="Times New Roman" pitchFamily="18" charset="0"/>
            </a:endParaRPr>
          </a:p>
          <a:p>
            <a:pPr algn="just"/>
            <a:endParaRPr lang="es-MX" sz="500" dirty="0" smtClean="0">
              <a:latin typeface="Times New Roman" pitchFamily="18" charset="0"/>
              <a:cs typeface="Times New Roman" pitchFamily="18" charset="0"/>
            </a:endParaRPr>
          </a:p>
          <a:p>
            <a:pPr marL="285750" indent="-285750" algn="just">
              <a:buFont typeface="Arial" panose="020B0604020202020204" pitchFamily="34" charset="0"/>
              <a:buChar char="•"/>
            </a:pPr>
            <a:r>
              <a:rPr lang="es-MX" sz="1500" dirty="0" smtClean="0">
                <a:latin typeface="Times New Roman" pitchFamily="18" charset="0"/>
                <a:cs typeface="Times New Roman" pitchFamily="18" charset="0"/>
              </a:rPr>
              <a:t>La recolección se realiza por el “método de esquina”, mediante camiones recolectores con caja compactadora de 20 </a:t>
            </a:r>
            <a:r>
              <a:rPr lang="es-MX" sz="1500" dirty="0">
                <a:latin typeface="Times New Roman" pitchFamily="18" charset="0"/>
                <a:cs typeface="Times New Roman" pitchFamily="18" charset="0"/>
              </a:rPr>
              <a:t>yd3 (yarda cubica</a:t>
            </a:r>
            <a:r>
              <a:rPr lang="es-MX" sz="1500" dirty="0" smtClean="0">
                <a:latin typeface="Times New Roman" pitchFamily="18" charset="0"/>
                <a:cs typeface="Times New Roman" pitchFamily="18" charset="0"/>
              </a:rPr>
              <a:t>), operado por un chofer y un ayudante quien opera el mecanismo de compactación. </a:t>
            </a:r>
          </a:p>
          <a:p>
            <a:pPr marL="171450" indent="-171450" algn="just">
              <a:buFont typeface="Arial" panose="020B0604020202020204" pitchFamily="34" charset="0"/>
              <a:buChar char="•"/>
            </a:pPr>
            <a:endParaRPr lang="es-MX" sz="500" dirty="0">
              <a:latin typeface="Times New Roman" pitchFamily="18" charset="0"/>
              <a:cs typeface="Times New Roman" pitchFamily="18" charset="0"/>
            </a:endParaRPr>
          </a:p>
          <a:p>
            <a:pPr marL="285750" indent="-285750" algn="just">
              <a:buFont typeface="Arial" panose="020B0604020202020204" pitchFamily="34" charset="0"/>
              <a:buChar char="•"/>
            </a:pPr>
            <a:r>
              <a:rPr lang="es-MX" sz="1500" dirty="0">
                <a:latin typeface="Times New Roman" pitchFamily="18" charset="0"/>
                <a:cs typeface="Times New Roman" pitchFamily="18" charset="0"/>
              </a:rPr>
              <a:t>Este servicio se anuncia anticipadamente mediante una campana en cada parada. </a:t>
            </a:r>
          </a:p>
          <a:p>
            <a:pPr marL="171450" indent="-171450" algn="just">
              <a:buFont typeface="Arial" panose="020B0604020202020204" pitchFamily="34" charset="0"/>
              <a:buChar char="•"/>
            </a:pPr>
            <a:endParaRPr lang="es-MX" sz="500" dirty="0">
              <a:latin typeface="Times New Roman" pitchFamily="18" charset="0"/>
              <a:cs typeface="Times New Roman" pitchFamily="18" charset="0"/>
            </a:endParaRPr>
          </a:p>
          <a:p>
            <a:pPr marL="285750" indent="-285750" algn="just">
              <a:buFont typeface="Arial" panose="020B0604020202020204" pitchFamily="34" charset="0"/>
              <a:buChar char="•"/>
            </a:pPr>
            <a:r>
              <a:rPr lang="es-MX" sz="1500" dirty="0">
                <a:latin typeface="Times New Roman" pitchFamily="18" charset="0"/>
                <a:cs typeface="Times New Roman" pitchFamily="18" charset="0"/>
              </a:rPr>
              <a:t>En los vehículos se recolectan exclusivamente residuos sólidos domiciliarios, de acuerdo a los recorridos establecidos en los itinerarios, los cuales son del dominio publico.</a:t>
            </a:r>
          </a:p>
          <a:p>
            <a:pPr marL="171450" indent="-171450" algn="just">
              <a:buFont typeface="Arial" panose="020B0604020202020204" pitchFamily="34" charset="0"/>
              <a:buChar char="•"/>
            </a:pPr>
            <a:endParaRPr lang="es-MX" sz="500" dirty="0">
              <a:latin typeface="Times New Roman" pitchFamily="18" charset="0"/>
              <a:cs typeface="Times New Roman" pitchFamily="18" charset="0"/>
            </a:endParaRPr>
          </a:p>
          <a:p>
            <a:pPr marL="285750" indent="-285750" algn="just">
              <a:buFont typeface="Arial" panose="020B0604020202020204" pitchFamily="34" charset="0"/>
              <a:buChar char="•"/>
            </a:pPr>
            <a:r>
              <a:rPr lang="es-MX" sz="1500" dirty="0">
                <a:latin typeface="Times New Roman" pitchFamily="18" charset="0"/>
                <a:cs typeface="Times New Roman" pitchFamily="18" charset="0"/>
              </a:rPr>
              <a:t>Como parte de una mejora continua en la prestación del servicio, se ha implementado el programa de recolección en residuos orgánicos e inorgánicos, incentivando a la población a la práctica de la separación de los residuos sólidos que genera.</a:t>
            </a:r>
          </a:p>
          <a:p>
            <a:pPr marL="171450" indent="-171450" algn="just">
              <a:buFont typeface="Arial" panose="020B0604020202020204" pitchFamily="34" charset="0"/>
              <a:buChar char="•"/>
            </a:pPr>
            <a:endParaRPr lang="es-MX" sz="500" dirty="0">
              <a:latin typeface="Times New Roman" pitchFamily="18" charset="0"/>
              <a:cs typeface="Times New Roman" pitchFamily="18" charset="0"/>
            </a:endParaRPr>
          </a:p>
          <a:p>
            <a:pPr marL="285750" indent="-285750" algn="just">
              <a:buFont typeface="Arial" panose="020B0604020202020204" pitchFamily="34" charset="0"/>
              <a:buChar char="•"/>
            </a:pPr>
            <a:r>
              <a:rPr lang="es-MX" sz="1500" dirty="0">
                <a:latin typeface="Times New Roman" pitchFamily="18" charset="0"/>
                <a:cs typeface="Times New Roman" pitchFamily="18" charset="0"/>
              </a:rPr>
              <a:t>En la urbanización “</a:t>
            </a:r>
            <a:r>
              <a:rPr lang="es-MX" sz="1500" dirty="0" err="1">
                <a:latin typeface="Times New Roman" pitchFamily="18" charset="0"/>
                <a:cs typeface="Times New Roman" pitchFamily="18" charset="0"/>
              </a:rPr>
              <a:t>Copalita</a:t>
            </a:r>
            <a:r>
              <a:rPr lang="es-MX" sz="1500" dirty="0">
                <a:latin typeface="Times New Roman" pitchFamily="18" charset="0"/>
                <a:cs typeface="Times New Roman" pitchFamily="18" charset="0"/>
              </a:rPr>
              <a:t>”, “Zona Industrial”, áreas y parques públicos, ésta recolección se realiza mediante vehículos de 3.0 </a:t>
            </a:r>
            <a:r>
              <a:rPr lang="es-MX" sz="1500" dirty="0" smtClean="0">
                <a:latin typeface="Times New Roman" pitchFamily="18" charset="0"/>
                <a:cs typeface="Times New Roman" pitchFamily="18" charset="0"/>
              </a:rPr>
              <a:t>toneladas, </a:t>
            </a:r>
            <a:r>
              <a:rPr lang="es-MX" sz="1500" dirty="0">
                <a:latin typeface="Times New Roman" pitchFamily="18" charset="0"/>
                <a:cs typeface="Times New Roman" pitchFamily="18" charset="0"/>
              </a:rPr>
              <a:t>que trasladan los residuos sólidos hasta el sitio de disposición final. </a:t>
            </a:r>
          </a:p>
        </p:txBody>
      </p:sp>
    </p:spTree>
    <p:extLst>
      <p:ext uri="{BB962C8B-B14F-4D97-AF65-F5344CB8AC3E}">
        <p14:creationId xmlns:p14="http://schemas.microsoft.com/office/powerpoint/2010/main" val="1770137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4260" y="4365104"/>
            <a:ext cx="2242036" cy="1681528"/>
          </a:xfrm>
          <a:prstGeom prst="rect">
            <a:avLst/>
          </a:prstGeom>
          <a:ln>
            <a:solidFill>
              <a:schemeClr val="tx1"/>
            </a:solidFill>
          </a:ln>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5108" y="1916832"/>
            <a:ext cx="2379340" cy="1784505"/>
          </a:xfrm>
          <a:prstGeom prst="rect">
            <a:avLst/>
          </a:prstGeom>
          <a:ln>
            <a:solidFill>
              <a:schemeClr val="tx1"/>
            </a:solidFill>
          </a:ln>
        </p:spPr>
      </p:pic>
      <p:sp>
        <p:nvSpPr>
          <p:cNvPr id="8" name="1 Título"/>
          <p:cNvSpPr txBox="1">
            <a:spLocks/>
          </p:cNvSpPr>
          <p:nvPr/>
        </p:nvSpPr>
        <p:spPr>
          <a:xfrm>
            <a:off x="1619672" y="2677691"/>
            <a:ext cx="5896669" cy="2587115"/>
          </a:xfrm>
          <a:prstGeom prst="rect">
            <a:avLst/>
          </a:prstGeom>
        </p:spPr>
        <p:txBody>
          <a:bodyPr vert="horz" lIns="91432" tIns="45717" rIns="91432" bIns="457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1600" dirty="0">
              <a:solidFill>
                <a:schemeClr val="tx1">
                  <a:lumMod val="65000"/>
                  <a:lumOff val="35000"/>
                </a:schemeClr>
              </a:solidFill>
              <a:latin typeface="Soberana Titular" panose="02000000000000000000" pitchFamily="50" charset="0"/>
              <a:cs typeface="Arial" pitchFamily="34" charset="0"/>
            </a:endParaRPr>
          </a:p>
        </p:txBody>
      </p:sp>
      <p:pic>
        <p:nvPicPr>
          <p:cNvPr id="7" name="Imagen 6"/>
          <p:cNvPicPr/>
          <p:nvPr/>
        </p:nvPicPr>
        <p:blipFill>
          <a:blip r:embed="rId5"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5" name="7 CuadroTexto"/>
          <p:cNvSpPr txBox="1"/>
          <p:nvPr/>
        </p:nvSpPr>
        <p:spPr>
          <a:xfrm>
            <a:off x="179512" y="1447038"/>
            <a:ext cx="5832648" cy="369332"/>
          </a:xfrm>
          <a:prstGeom prst="rect">
            <a:avLst/>
          </a:prstGeom>
          <a:noFill/>
        </p:spPr>
        <p:txBody>
          <a:bodyPr wrap="square" rtlCol="0">
            <a:spAutoFit/>
          </a:bodyPr>
          <a:lstStyle/>
          <a:p>
            <a:pPr algn="just"/>
            <a:r>
              <a:rPr lang="es-MX" b="1" i="1" dirty="0" smtClean="0">
                <a:solidFill>
                  <a:srgbClr val="A50021"/>
                </a:solidFill>
                <a:latin typeface="Times New Roman" pitchFamily="18" charset="0"/>
                <a:cs typeface="Times New Roman" pitchFamily="18" charset="0"/>
              </a:rPr>
              <a:t>5. Recursos utilizados en </a:t>
            </a:r>
            <a:r>
              <a:rPr lang="es-MX" b="1" i="1" dirty="0">
                <a:solidFill>
                  <a:srgbClr val="A50021"/>
                </a:solidFill>
                <a:latin typeface="Times New Roman" pitchFamily="18" charset="0"/>
                <a:cs typeface="Times New Roman" pitchFamily="18" charset="0"/>
              </a:rPr>
              <a:t>el </a:t>
            </a:r>
            <a:r>
              <a:rPr lang="es-MX" b="1" i="1" dirty="0" smtClean="0">
                <a:solidFill>
                  <a:srgbClr val="A50021"/>
                </a:solidFill>
                <a:latin typeface="Times New Roman" pitchFamily="18" charset="0"/>
                <a:cs typeface="Times New Roman" pitchFamily="18" charset="0"/>
              </a:rPr>
              <a:t>procedimiento de recolección</a:t>
            </a:r>
            <a:endParaRPr lang="es-MX" dirty="0">
              <a:solidFill>
                <a:srgbClr val="A50021"/>
              </a:solidFill>
              <a:latin typeface="Times New Roman" pitchFamily="18" charset="0"/>
              <a:cs typeface="Times New Roman" pitchFamily="18" charset="0"/>
            </a:endParaRPr>
          </a:p>
        </p:txBody>
      </p:sp>
      <p:sp>
        <p:nvSpPr>
          <p:cNvPr id="18" name="7 CuadroTexto"/>
          <p:cNvSpPr txBox="1"/>
          <p:nvPr/>
        </p:nvSpPr>
        <p:spPr>
          <a:xfrm>
            <a:off x="432853" y="1988840"/>
            <a:ext cx="3786214" cy="3770263"/>
          </a:xfrm>
          <a:prstGeom prst="rect">
            <a:avLst/>
          </a:prstGeom>
          <a:noFill/>
        </p:spPr>
        <p:txBody>
          <a:bodyPr wrap="square" rtlCol="0">
            <a:spAutoFit/>
          </a:bodyPr>
          <a:lstStyle/>
          <a:p>
            <a:pPr algn="just"/>
            <a:r>
              <a:rPr lang="es-MX" sz="1700" i="1" dirty="0">
                <a:latin typeface="Times New Roman" pitchFamily="18" charset="0"/>
                <a:cs typeface="Times New Roman" pitchFamily="18" charset="0"/>
              </a:rPr>
              <a:t>Mano de Obra:</a:t>
            </a:r>
          </a:p>
          <a:p>
            <a:pPr algn="just"/>
            <a:endParaRPr lang="es-MX" sz="1700" dirty="0">
              <a:latin typeface="Times New Roman" pitchFamily="18" charset="0"/>
              <a:cs typeface="Times New Roman" pitchFamily="18" charset="0"/>
            </a:endParaRP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7 Choferes.</a:t>
            </a: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7 Ayudantes</a:t>
            </a:r>
          </a:p>
          <a:p>
            <a:pPr algn="just"/>
            <a:endParaRPr lang="es-MX" sz="1700" i="1" dirty="0" smtClean="0">
              <a:latin typeface="Times New Roman" pitchFamily="18" charset="0"/>
              <a:cs typeface="Times New Roman" pitchFamily="18" charset="0"/>
            </a:endParaRPr>
          </a:p>
          <a:p>
            <a:pPr algn="just"/>
            <a:r>
              <a:rPr lang="es-MX" sz="1700" i="1" dirty="0" smtClean="0">
                <a:latin typeface="Times New Roman" pitchFamily="18" charset="0"/>
                <a:cs typeface="Times New Roman" pitchFamily="18" charset="0"/>
              </a:rPr>
              <a:t>Equipo:</a:t>
            </a:r>
          </a:p>
          <a:p>
            <a:pPr algn="just"/>
            <a:endParaRPr lang="es-MX" sz="1700" b="1" dirty="0">
              <a:latin typeface="Times New Roman" pitchFamily="18" charset="0"/>
              <a:cs typeface="Times New Roman" pitchFamily="18" charset="0"/>
            </a:endParaRP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3 Camiones recolectores de 20 yd3 de capacidad.</a:t>
            </a: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2 Camiones de volteo de 3 m3 de capacidad.</a:t>
            </a: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2 Camionetas de redilas de 3 ton. de capacidad.</a:t>
            </a:r>
          </a:p>
          <a:p>
            <a:pPr algn="just"/>
            <a:endParaRPr lang="es-MX"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284973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7 CuadroTexto"/>
          <p:cNvSpPr txBox="1"/>
          <p:nvPr/>
        </p:nvSpPr>
        <p:spPr>
          <a:xfrm>
            <a:off x="251520" y="1556792"/>
            <a:ext cx="6408712" cy="369332"/>
          </a:xfrm>
          <a:prstGeom prst="rect">
            <a:avLst/>
          </a:prstGeom>
          <a:noFill/>
        </p:spPr>
        <p:txBody>
          <a:bodyPr wrap="square" rtlCol="0">
            <a:spAutoFit/>
          </a:bodyPr>
          <a:lstStyle/>
          <a:p>
            <a:pPr algn="just"/>
            <a:r>
              <a:rPr lang="es-MX" b="1" i="1" dirty="0" smtClean="0">
                <a:solidFill>
                  <a:srgbClr val="A50021"/>
                </a:solidFill>
                <a:latin typeface="Times New Roman" pitchFamily="18" charset="0"/>
                <a:cs typeface="Times New Roman" pitchFamily="18" charset="0"/>
              </a:rPr>
              <a:t>6. La producción </a:t>
            </a:r>
            <a:r>
              <a:rPr lang="es-MX" b="1" i="1" dirty="0">
                <a:solidFill>
                  <a:srgbClr val="A50021"/>
                </a:solidFill>
                <a:latin typeface="Times New Roman" pitchFamily="18" charset="0"/>
                <a:cs typeface="Times New Roman" pitchFamily="18" charset="0"/>
              </a:rPr>
              <a:t>de material reciclable del relleno </a:t>
            </a:r>
            <a:r>
              <a:rPr lang="es-MX" b="1" i="1" dirty="0" smtClean="0">
                <a:solidFill>
                  <a:srgbClr val="A50021"/>
                </a:solidFill>
                <a:latin typeface="Times New Roman" pitchFamily="18" charset="0"/>
                <a:cs typeface="Times New Roman" pitchFamily="18" charset="0"/>
              </a:rPr>
              <a:t>sanitario fue:</a:t>
            </a:r>
            <a:endParaRPr lang="es-MX" sz="1600" b="1" dirty="0">
              <a:solidFill>
                <a:srgbClr val="A50021"/>
              </a:solidFill>
              <a:latin typeface="Arial" panose="020B0604020202020204" pitchFamily="34" charset="0"/>
              <a:cs typeface="Arial" panose="020B0604020202020204" pitchFamily="34" charset="0"/>
            </a:endParaRPr>
          </a:p>
        </p:txBody>
      </p:sp>
      <p:graphicFrame>
        <p:nvGraphicFramePr>
          <p:cNvPr id="22" name="Tabla 21"/>
          <p:cNvGraphicFramePr>
            <a:graphicFrameLocks noGrp="1"/>
          </p:cNvGraphicFramePr>
          <p:nvPr>
            <p:extLst>
              <p:ext uri="{D42A27DB-BD31-4B8C-83A1-F6EECF244321}">
                <p14:modId xmlns:p14="http://schemas.microsoft.com/office/powerpoint/2010/main" val="3513470262"/>
              </p:ext>
            </p:extLst>
          </p:nvPr>
        </p:nvGraphicFramePr>
        <p:xfrm>
          <a:off x="1043608" y="2262480"/>
          <a:ext cx="6768752" cy="3205480"/>
        </p:xfrm>
        <a:graphic>
          <a:graphicData uri="http://schemas.openxmlformats.org/drawingml/2006/table">
            <a:tbl>
              <a:tblPr firstRow="1" bandRow="1">
                <a:tableStyleId>{21E4AEA4-8DFA-4A89-87EB-49C32662AFE0}</a:tableStyleId>
              </a:tblPr>
              <a:tblGrid>
                <a:gridCol w="1207876"/>
                <a:gridCol w="1283369"/>
                <a:gridCol w="1397187"/>
                <a:gridCol w="1368152"/>
                <a:gridCol w="1512168"/>
              </a:tblGrid>
              <a:tr h="370840">
                <a:tc>
                  <a:txBody>
                    <a:bodyPr/>
                    <a:lstStyle/>
                    <a:p>
                      <a:pPr algn="r"/>
                      <a:r>
                        <a:rPr lang="es-MX" sz="1700" dirty="0" smtClean="0"/>
                        <a:t>CONCEPTO</a:t>
                      </a:r>
                      <a:endParaRPr lang="es-MX" sz="17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r"/>
                      <a:r>
                        <a:rPr lang="es-MX" sz="1700" dirty="0" smtClean="0"/>
                        <a:t>2014 (TON)</a:t>
                      </a:r>
                      <a:endParaRPr lang="es-MX" sz="17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r"/>
                      <a:r>
                        <a:rPr lang="es-MX" sz="1700" dirty="0" smtClean="0"/>
                        <a:t>     2015</a:t>
                      </a:r>
                      <a:r>
                        <a:rPr lang="es-MX" sz="1700" baseline="0" dirty="0" smtClean="0"/>
                        <a:t> (TON)</a:t>
                      </a:r>
                      <a:endParaRPr lang="es-MX" sz="1700" dirty="0">
                        <a:latin typeface="Arial Narrow" panose="020B0606020202030204" pitchFamily="34" charset="0"/>
                      </a:endParaRPr>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r"/>
                      <a:r>
                        <a:rPr lang="es-MX" sz="1700" dirty="0" smtClean="0"/>
                        <a:t>     2016</a:t>
                      </a:r>
                      <a:r>
                        <a:rPr lang="es-MX" sz="1700" baseline="0" dirty="0" smtClean="0"/>
                        <a:t> (TON)</a:t>
                      </a:r>
                      <a:endParaRPr lang="es-MX" sz="1700" dirty="0">
                        <a:latin typeface="Arial Narrow" panose="020B0606020202030204" pitchFamily="34" charset="0"/>
                      </a:endParaRPr>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marL="0" algn="ctr" defTabSz="914400" rtl="0" eaLnBrk="1" fontAlgn="b" latinLnBrk="0" hangingPunct="1"/>
                      <a:r>
                        <a:rPr lang="es-MX" sz="1700" b="1" kern="1200" dirty="0" smtClean="0">
                          <a:solidFill>
                            <a:schemeClr val="lt1"/>
                          </a:solidFill>
                          <a:latin typeface="+mn-lt"/>
                          <a:ea typeface="+mn-ea"/>
                          <a:cs typeface="+mn-cs"/>
                        </a:rPr>
                        <a:t>2017 (TON)</a:t>
                      </a:r>
                      <a:endParaRPr lang="es-MX" sz="1700" b="1" kern="1200" dirty="0">
                        <a:solidFill>
                          <a:schemeClr val="lt1"/>
                        </a:solidFill>
                        <a:latin typeface="+mn-lt"/>
                        <a:ea typeface="+mn-ea"/>
                        <a:cs typeface="+mn-cs"/>
                      </a:endParaRPr>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r>
              <a:tr h="370840">
                <a:tc>
                  <a:txBody>
                    <a:bodyPr/>
                    <a:lstStyle/>
                    <a:p>
                      <a:pPr algn="l"/>
                      <a:r>
                        <a:rPr lang="es-MX" sz="1700" dirty="0" smtClean="0"/>
                        <a:t>FIERRO</a:t>
                      </a:r>
                      <a:endParaRPr lang="es-MX" sz="17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kern="1200" dirty="0"/>
                        <a:t>17.365</a:t>
                      </a:r>
                      <a:endParaRPr lang="es-MX" sz="1700" kern="1200" dirty="0">
                        <a:solidFill>
                          <a:schemeClr val="dk1"/>
                        </a:solidFill>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kern="1200" dirty="0"/>
                        <a:t> </a:t>
                      </a:r>
                      <a:r>
                        <a:rPr lang="es-MX" sz="1700" kern="1200" dirty="0" smtClean="0"/>
                        <a:t>65.67 </a:t>
                      </a:r>
                      <a:endParaRPr lang="es-MX" sz="1700" kern="1200" dirty="0">
                        <a:solidFill>
                          <a:schemeClr val="dk1"/>
                        </a:solidFill>
                        <a:latin typeface="Arial Narrow" panose="020B0606020202030204" pitchFamily="34" charset="0"/>
                        <a:ea typeface="+mn-ea"/>
                        <a:cs typeface="+mn-cs"/>
                      </a:endParaRPr>
                    </a:p>
                  </a:txBody>
                  <a:tcPr marL="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kern="1200" dirty="0"/>
                        <a:t> </a:t>
                      </a:r>
                      <a:r>
                        <a:rPr lang="es-MX" sz="1700" kern="1200" dirty="0" smtClean="0"/>
                        <a:t>114.63 </a:t>
                      </a:r>
                      <a:endParaRPr lang="es-MX" sz="1700" kern="1200" dirty="0">
                        <a:solidFill>
                          <a:schemeClr val="dk1"/>
                        </a:solidFill>
                        <a:latin typeface="Arial Narrow" panose="020B0606020202030204" pitchFamily="34" charset="0"/>
                        <a:ea typeface="+mn-ea"/>
                        <a:cs typeface="+mn-cs"/>
                      </a:endParaRPr>
                    </a:p>
                  </a:txBody>
                  <a:tcPr marL="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b="0" kern="1200" dirty="0" smtClean="0">
                          <a:solidFill>
                            <a:schemeClr val="dk1"/>
                          </a:solidFill>
                          <a:latin typeface="+mn-lt"/>
                          <a:ea typeface="+mn-ea"/>
                          <a:cs typeface="+mn-cs"/>
                        </a:rPr>
                        <a:t>101.17</a:t>
                      </a:r>
                      <a:endParaRPr lang="es-MX" sz="1700" b="0" kern="1200" dirty="0">
                        <a:solidFill>
                          <a:schemeClr val="dk1"/>
                        </a:solidFill>
                        <a:latin typeface="+mn-lt"/>
                        <a:ea typeface="+mn-ea"/>
                        <a:cs typeface="+mn-cs"/>
                      </a:endParaRPr>
                    </a:p>
                  </a:txBody>
                  <a:tcPr marL="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a:r>
                        <a:rPr lang="es-MX" sz="1700" dirty="0" smtClean="0"/>
                        <a:t>ALUMINIO</a:t>
                      </a:r>
                      <a:endParaRPr lang="es-MX" sz="17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kern="1200" dirty="0"/>
                        <a:t>3.659</a:t>
                      </a:r>
                      <a:endParaRPr lang="es-MX" sz="1700" kern="1200" dirty="0">
                        <a:solidFill>
                          <a:schemeClr val="dk1"/>
                        </a:solidFill>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kern="1200" dirty="0"/>
                        <a:t>  </a:t>
                      </a:r>
                      <a:r>
                        <a:rPr lang="es-MX" sz="1700" kern="1200" dirty="0" smtClean="0"/>
                        <a:t>14.04 </a:t>
                      </a:r>
                      <a:endParaRPr lang="es-MX" sz="1700" kern="1200" dirty="0">
                        <a:solidFill>
                          <a:schemeClr val="dk1"/>
                        </a:solidFill>
                        <a:latin typeface="Arial Narrow" panose="020B0606020202030204" pitchFamily="34" charset="0"/>
                        <a:ea typeface="+mn-ea"/>
                        <a:cs typeface="+mn-cs"/>
                      </a:endParaRPr>
                    </a:p>
                  </a:txBody>
                  <a:tcPr marL="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kern="1200" dirty="0"/>
                        <a:t>  </a:t>
                      </a:r>
                      <a:r>
                        <a:rPr lang="es-MX" sz="1700" kern="1200" dirty="0" smtClean="0"/>
                        <a:t>28.46 </a:t>
                      </a:r>
                      <a:endParaRPr lang="es-MX" sz="1700" kern="1200" dirty="0">
                        <a:solidFill>
                          <a:schemeClr val="dk1"/>
                        </a:solidFill>
                        <a:latin typeface="Arial Narrow" panose="020B0606020202030204" pitchFamily="34" charset="0"/>
                        <a:ea typeface="+mn-ea"/>
                        <a:cs typeface="+mn-cs"/>
                      </a:endParaRPr>
                    </a:p>
                  </a:txBody>
                  <a:tcPr marL="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b="0" kern="1200" dirty="0" smtClean="0">
                          <a:solidFill>
                            <a:schemeClr val="dk1"/>
                          </a:solidFill>
                          <a:latin typeface="+mn-lt"/>
                          <a:ea typeface="+mn-ea"/>
                          <a:cs typeface="+mn-cs"/>
                        </a:rPr>
                        <a:t>26.99</a:t>
                      </a:r>
                      <a:endParaRPr lang="es-MX" sz="1700" b="0" kern="1200" dirty="0">
                        <a:solidFill>
                          <a:schemeClr val="dk1"/>
                        </a:solidFill>
                        <a:latin typeface="+mn-lt"/>
                        <a:ea typeface="+mn-ea"/>
                        <a:cs typeface="+mn-cs"/>
                      </a:endParaRPr>
                    </a:p>
                  </a:txBody>
                  <a:tcPr marL="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a:r>
                        <a:rPr lang="es-MX" sz="1700" dirty="0" smtClean="0"/>
                        <a:t>LATAS</a:t>
                      </a:r>
                      <a:endParaRPr lang="es-MX" sz="17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kern="1200" dirty="0"/>
                        <a:t>21.024</a:t>
                      </a:r>
                      <a:endParaRPr lang="es-MX" sz="1700" kern="1200" dirty="0">
                        <a:solidFill>
                          <a:schemeClr val="dk1"/>
                        </a:solidFill>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kern="1200" dirty="0"/>
                        <a:t>   </a:t>
                      </a:r>
                      <a:r>
                        <a:rPr lang="es-MX" sz="1700" kern="1200" dirty="0" smtClean="0"/>
                        <a:t>32.97 </a:t>
                      </a:r>
                      <a:endParaRPr lang="es-MX" sz="1700" kern="1200" dirty="0">
                        <a:solidFill>
                          <a:schemeClr val="dk1"/>
                        </a:solidFill>
                        <a:latin typeface="Arial Narrow" panose="020B0606020202030204" pitchFamily="34" charset="0"/>
                        <a:ea typeface="+mn-ea"/>
                        <a:cs typeface="+mn-cs"/>
                      </a:endParaRPr>
                    </a:p>
                  </a:txBody>
                  <a:tcPr marL="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kern="1200" dirty="0"/>
                        <a:t>   </a:t>
                      </a:r>
                      <a:r>
                        <a:rPr lang="es-MX" sz="1700" kern="1200" dirty="0" smtClean="0"/>
                        <a:t>50.59</a:t>
                      </a:r>
                      <a:endParaRPr lang="es-MX" sz="1700" kern="1200" dirty="0">
                        <a:solidFill>
                          <a:schemeClr val="dk1"/>
                        </a:solidFill>
                        <a:latin typeface="Arial Narrow" panose="020B0606020202030204" pitchFamily="34" charset="0"/>
                        <a:ea typeface="+mn-ea"/>
                        <a:cs typeface="+mn-cs"/>
                      </a:endParaRPr>
                    </a:p>
                  </a:txBody>
                  <a:tcPr marL="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b="0" kern="1200" dirty="0" smtClean="0">
                          <a:solidFill>
                            <a:schemeClr val="dk1"/>
                          </a:solidFill>
                          <a:latin typeface="+mn-lt"/>
                          <a:ea typeface="+mn-ea"/>
                          <a:cs typeface="+mn-cs"/>
                        </a:rPr>
                        <a:t>62.11</a:t>
                      </a:r>
                      <a:endParaRPr lang="es-MX" sz="1700" b="0" kern="1200" dirty="0">
                        <a:solidFill>
                          <a:schemeClr val="dk1"/>
                        </a:solidFill>
                        <a:latin typeface="+mn-lt"/>
                        <a:ea typeface="+mn-ea"/>
                        <a:cs typeface="+mn-cs"/>
                      </a:endParaRPr>
                    </a:p>
                  </a:txBody>
                  <a:tcPr marL="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a:r>
                        <a:rPr lang="es-MX" sz="1700" dirty="0" smtClean="0"/>
                        <a:t>PLÁSTICO DURO</a:t>
                      </a:r>
                      <a:endParaRPr lang="es-MX" sz="17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kern="1200" dirty="0">
                          <a:solidFill>
                            <a:schemeClr val="dk1"/>
                          </a:solidFill>
                          <a:latin typeface="+mn-lt"/>
                          <a:ea typeface="+mn-ea"/>
                          <a:cs typeface="+mn-cs"/>
                        </a:rPr>
                        <a:t>58.784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kern="1200" dirty="0"/>
                        <a:t>   </a:t>
                      </a:r>
                      <a:r>
                        <a:rPr lang="es-MX" sz="1700" kern="1200" dirty="0" smtClean="0"/>
                        <a:t>72.96 </a:t>
                      </a:r>
                      <a:endParaRPr lang="es-MX" sz="1700" kern="1200" dirty="0">
                        <a:solidFill>
                          <a:schemeClr val="dk1"/>
                        </a:solidFill>
                        <a:latin typeface="Arial Narrow" panose="020B0606020202030204" pitchFamily="34" charset="0"/>
                        <a:ea typeface="+mn-ea"/>
                        <a:cs typeface="+mn-cs"/>
                      </a:endParaRPr>
                    </a:p>
                  </a:txBody>
                  <a:tcPr marL="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kern="1200" dirty="0"/>
                        <a:t>   </a:t>
                      </a:r>
                      <a:r>
                        <a:rPr lang="es-MX" sz="1700" kern="1200" dirty="0" smtClean="0"/>
                        <a:t>86.40</a:t>
                      </a:r>
                      <a:endParaRPr lang="es-MX" sz="1700" kern="1200" dirty="0">
                        <a:solidFill>
                          <a:schemeClr val="dk1"/>
                        </a:solidFill>
                        <a:latin typeface="Arial Narrow" panose="020B0606020202030204" pitchFamily="34" charset="0"/>
                        <a:ea typeface="+mn-ea"/>
                        <a:cs typeface="+mn-cs"/>
                      </a:endParaRPr>
                    </a:p>
                  </a:txBody>
                  <a:tcPr marL="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b="0" kern="1200" dirty="0" smtClean="0">
                          <a:solidFill>
                            <a:schemeClr val="dk1"/>
                          </a:solidFill>
                          <a:latin typeface="+mn-lt"/>
                          <a:ea typeface="+mn-ea"/>
                          <a:cs typeface="+mn-cs"/>
                        </a:rPr>
                        <a:t>66.10</a:t>
                      </a:r>
                      <a:endParaRPr lang="es-MX" sz="1700" b="0" kern="1200" dirty="0">
                        <a:solidFill>
                          <a:schemeClr val="dk1"/>
                        </a:solidFill>
                        <a:latin typeface="+mn-lt"/>
                        <a:ea typeface="+mn-ea"/>
                        <a:cs typeface="+mn-cs"/>
                      </a:endParaRPr>
                    </a:p>
                  </a:txBody>
                  <a:tcPr marL="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a:r>
                        <a:rPr lang="es-MX" sz="1700" dirty="0" smtClean="0"/>
                        <a:t>PET</a:t>
                      </a:r>
                      <a:endParaRPr lang="es-MX" sz="17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kern="1200" dirty="0"/>
                        <a:t>211.586</a:t>
                      </a:r>
                      <a:endParaRPr lang="es-MX" sz="1700" kern="1200" dirty="0">
                        <a:solidFill>
                          <a:schemeClr val="dk1"/>
                        </a:solidFill>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kern="1200" dirty="0"/>
                        <a:t>   </a:t>
                      </a:r>
                      <a:r>
                        <a:rPr lang="es-MX" sz="1700" kern="1200" dirty="0" smtClean="0"/>
                        <a:t>264.44 </a:t>
                      </a:r>
                      <a:endParaRPr lang="es-MX" sz="1700" kern="1200" dirty="0">
                        <a:solidFill>
                          <a:schemeClr val="dk1"/>
                        </a:solidFill>
                        <a:latin typeface="Arial Narrow" panose="020B0606020202030204" pitchFamily="34" charset="0"/>
                        <a:ea typeface="+mn-ea"/>
                        <a:cs typeface="+mn-cs"/>
                      </a:endParaRPr>
                    </a:p>
                  </a:txBody>
                  <a:tcPr marL="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kern="1200" dirty="0"/>
                        <a:t>   </a:t>
                      </a:r>
                      <a:r>
                        <a:rPr lang="es-MX" sz="1700" kern="1200" dirty="0" smtClean="0"/>
                        <a:t>272.65 </a:t>
                      </a:r>
                      <a:endParaRPr lang="es-MX" sz="1700" kern="1200" dirty="0">
                        <a:solidFill>
                          <a:schemeClr val="dk1"/>
                        </a:solidFill>
                        <a:latin typeface="Arial Narrow" panose="020B0606020202030204" pitchFamily="34" charset="0"/>
                        <a:ea typeface="+mn-ea"/>
                        <a:cs typeface="+mn-cs"/>
                      </a:endParaRPr>
                    </a:p>
                  </a:txBody>
                  <a:tcPr marL="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b="0" kern="1200" dirty="0" smtClean="0">
                          <a:solidFill>
                            <a:schemeClr val="dk1"/>
                          </a:solidFill>
                          <a:latin typeface="+mn-lt"/>
                          <a:ea typeface="+mn-ea"/>
                          <a:cs typeface="+mn-cs"/>
                        </a:rPr>
                        <a:t>326.64</a:t>
                      </a:r>
                      <a:endParaRPr lang="es-MX" sz="1700" b="0" kern="1200" dirty="0">
                        <a:solidFill>
                          <a:schemeClr val="dk1"/>
                        </a:solidFill>
                        <a:latin typeface="+mn-lt"/>
                        <a:ea typeface="+mn-ea"/>
                        <a:cs typeface="+mn-cs"/>
                      </a:endParaRPr>
                    </a:p>
                  </a:txBody>
                  <a:tcPr marL="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l"/>
                      <a:r>
                        <a:rPr lang="es-MX" sz="1700" dirty="0" smtClean="0"/>
                        <a:t>CARTÓN</a:t>
                      </a:r>
                      <a:endParaRPr lang="es-MX" sz="1700"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kern="1200" dirty="0" smtClean="0"/>
                        <a:t>N/A</a:t>
                      </a:r>
                      <a:endParaRPr lang="es-MX" sz="1700" kern="1200" dirty="0">
                        <a:solidFill>
                          <a:schemeClr val="dk1"/>
                        </a:solidFill>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kern="1200" dirty="0"/>
                        <a:t>   </a:t>
                      </a:r>
                      <a:r>
                        <a:rPr lang="es-MX" sz="1700" kern="1200" dirty="0" smtClean="0"/>
                        <a:t>104.83 </a:t>
                      </a:r>
                      <a:endParaRPr lang="es-MX" sz="1700" kern="1200" dirty="0">
                        <a:solidFill>
                          <a:schemeClr val="dk1"/>
                        </a:solidFill>
                        <a:latin typeface="Arial Narrow" panose="020B0606020202030204" pitchFamily="34" charset="0"/>
                        <a:ea typeface="+mn-ea"/>
                        <a:cs typeface="+mn-cs"/>
                      </a:endParaRPr>
                    </a:p>
                  </a:txBody>
                  <a:tcPr marL="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kern="1200" dirty="0"/>
                        <a:t>   </a:t>
                      </a:r>
                      <a:r>
                        <a:rPr lang="es-MX" sz="1700" kern="1200" dirty="0" smtClean="0"/>
                        <a:t>117.41 </a:t>
                      </a:r>
                      <a:endParaRPr lang="es-MX" sz="1700" kern="1200" dirty="0">
                        <a:solidFill>
                          <a:schemeClr val="dk1"/>
                        </a:solidFill>
                        <a:latin typeface="Arial Narrow" panose="020B0606020202030204" pitchFamily="34" charset="0"/>
                        <a:ea typeface="+mn-ea"/>
                        <a:cs typeface="+mn-cs"/>
                      </a:endParaRPr>
                    </a:p>
                  </a:txBody>
                  <a:tcPr marL="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b="0" kern="1200" dirty="0" smtClean="0">
                          <a:solidFill>
                            <a:schemeClr val="dk1"/>
                          </a:solidFill>
                          <a:latin typeface="+mn-lt"/>
                          <a:ea typeface="+mn-ea"/>
                          <a:cs typeface="+mn-cs"/>
                        </a:rPr>
                        <a:t>106.36</a:t>
                      </a:r>
                      <a:endParaRPr lang="es-MX" sz="1700" b="0" kern="1200" dirty="0">
                        <a:solidFill>
                          <a:schemeClr val="dk1"/>
                        </a:solidFill>
                        <a:latin typeface="+mn-lt"/>
                        <a:ea typeface="+mn-ea"/>
                        <a:cs typeface="+mn-cs"/>
                      </a:endParaRPr>
                    </a:p>
                  </a:txBody>
                  <a:tcPr marL="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s-MX" sz="1700" b="1" dirty="0" smtClean="0"/>
                        <a:t>TOTAL</a:t>
                      </a:r>
                      <a:endParaRPr lang="es-MX" sz="1700" b="1" dirty="0">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b="1" kern="1200" dirty="0"/>
                        <a:t>312.418</a:t>
                      </a:r>
                      <a:endParaRPr lang="es-MX" sz="1700" b="1" kern="1200" dirty="0">
                        <a:solidFill>
                          <a:schemeClr val="dk1"/>
                        </a:solidFill>
                        <a:latin typeface="Arial Narrow" panose="020B0606020202030204" pitchFamily="34"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b="1" kern="1200" dirty="0"/>
                        <a:t>   </a:t>
                      </a:r>
                      <a:r>
                        <a:rPr lang="es-MX" sz="1700" b="1" kern="1200" dirty="0" smtClean="0"/>
                        <a:t>554.91 </a:t>
                      </a:r>
                      <a:endParaRPr lang="es-MX" sz="1700" b="1" kern="1200" dirty="0">
                        <a:solidFill>
                          <a:schemeClr val="dk1"/>
                        </a:solidFill>
                        <a:latin typeface="Arial Narrow" panose="020B0606020202030204" pitchFamily="34" charset="0"/>
                        <a:ea typeface="+mn-ea"/>
                        <a:cs typeface="+mn-cs"/>
                      </a:endParaRPr>
                    </a:p>
                  </a:txBody>
                  <a:tcPr marL="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b="1" kern="1200" dirty="0"/>
                        <a:t>   </a:t>
                      </a:r>
                      <a:r>
                        <a:rPr lang="es-MX" sz="1700" b="1" kern="1200" dirty="0" smtClean="0"/>
                        <a:t>670.14 </a:t>
                      </a:r>
                      <a:endParaRPr lang="es-MX" sz="1700" b="1" kern="1200" dirty="0">
                        <a:solidFill>
                          <a:schemeClr val="dk1"/>
                        </a:solidFill>
                        <a:latin typeface="Arial Narrow" panose="020B0606020202030204" pitchFamily="34" charset="0"/>
                        <a:ea typeface="+mn-ea"/>
                        <a:cs typeface="+mn-cs"/>
                      </a:endParaRPr>
                    </a:p>
                  </a:txBody>
                  <a:tcPr marL="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s-MX" sz="1700" b="1" kern="1200" dirty="0" smtClean="0">
                          <a:solidFill>
                            <a:schemeClr val="dk1"/>
                          </a:solidFill>
                          <a:latin typeface="+mn-lt"/>
                          <a:ea typeface="+mn-ea"/>
                          <a:cs typeface="+mn-cs"/>
                        </a:rPr>
                        <a:t>689.37</a:t>
                      </a:r>
                      <a:endParaRPr lang="es-MX" sz="1700" b="1" kern="1200" dirty="0">
                        <a:solidFill>
                          <a:schemeClr val="dk1"/>
                        </a:solidFill>
                        <a:latin typeface="+mn-lt"/>
                        <a:ea typeface="+mn-ea"/>
                        <a:cs typeface="+mn-cs"/>
                      </a:endParaRPr>
                    </a:p>
                  </a:txBody>
                  <a:tcPr marL="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3" name="Rectángulo 22"/>
          <p:cNvSpPr/>
          <p:nvPr/>
        </p:nvSpPr>
        <p:spPr>
          <a:xfrm>
            <a:off x="2267744" y="5589240"/>
            <a:ext cx="4572000" cy="553998"/>
          </a:xfrm>
          <a:prstGeom prst="rect">
            <a:avLst/>
          </a:prstGeom>
        </p:spPr>
        <p:txBody>
          <a:bodyPr>
            <a:spAutoFit/>
          </a:bodyPr>
          <a:lstStyle/>
          <a:p>
            <a:pPr algn="ctr"/>
            <a:r>
              <a:rPr lang="es-MX" sz="1500" b="1" i="1" u="sng" dirty="0">
                <a:latin typeface="Times New Roman" panose="02020603050405020304" pitchFamily="18" charset="0"/>
                <a:cs typeface="Times New Roman" panose="02020603050405020304" pitchFamily="18" charset="0"/>
              </a:rPr>
              <a:t>La diferencia en el volumen se debe a la eficiencia del proceso de separación de los residuos.</a:t>
            </a:r>
          </a:p>
        </p:txBody>
      </p:sp>
    </p:spTree>
    <p:extLst>
      <p:ext uri="{BB962C8B-B14F-4D97-AF65-F5344CB8AC3E}">
        <p14:creationId xmlns:p14="http://schemas.microsoft.com/office/powerpoint/2010/main" val="4264570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1619672" y="2677691"/>
            <a:ext cx="5896669" cy="2587115"/>
          </a:xfrm>
          <a:prstGeom prst="rect">
            <a:avLst/>
          </a:prstGeom>
        </p:spPr>
        <p:txBody>
          <a:bodyPr vert="horz" lIns="91432" tIns="45717" rIns="91432" bIns="4571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S" sz="1600" dirty="0">
              <a:solidFill>
                <a:schemeClr val="tx1">
                  <a:lumMod val="65000"/>
                  <a:lumOff val="35000"/>
                </a:schemeClr>
              </a:solidFill>
              <a:latin typeface="Soberana Titular" panose="02000000000000000000" pitchFamily="50" charset="0"/>
              <a:cs typeface="Arial" pitchFamily="34" charset="0"/>
            </a:endParaRPr>
          </a:p>
        </p:txBody>
      </p:sp>
      <p:pic>
        <p:nvPicPr>
          <p:cNvPr id="7" name="Imagen 6"/>
          <p:cNvPicPr/>
          <p:nvPr/>
        </p:nvPicPr>
        <p:blipFill>
          <a:blip r:embed="rId3"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5" name="7 CuadroTexto"/>
          <p:cNvSpPr txBox="1"/>
          <p:nvPr/>
        </p:nvSpPr>
        <p:spPr>
          <a:xfrm>
            <a:off x="395536" y="1293592"/>
            <a:ext cx="8568952" cy="4770537"/>
          </a:xfrm>
          <a:prstGeom prst="rect">
            <a:avLst/>
          </a:prstGeom>
          <a:noFill/>
        </p:spPr>
        <p:txBody>
          <a:bodyPr wrap="square" rtlCol="0">
            <a:spAutoFit/>
          </a:bodyPr>
          <a:lstStyle/>
          <a:p>
            <a:pPr algn="just"/>
            <a:r>
              <a:rPr lang="es-MX" b="1" i="1" dirty="0">
                <a:solidFill>
                  <a:srgbClr val="A50021"/>
                </a:solidFill>
                <a:latin typeface="Times New Roman" pitchFamily="18" charset="0"/>
                <a:cs typeface="Times New Roman" pitchFamily="18" charset="0"/>
              </a:rPr>
              <a:t>7</a:t>
            </a:r>
            <a:r>
              <a:rPr lang="es-MX" b="1" i="1" dirty="0" smtClean="0">
                <a:solidFill>
                  <a:srgbClr val="A50021"/>
                </a:solidFill>
                <a:latin typeface="Times New Roman" pitchFamily="18" charset="0"/>
                <a:cs typeface="Times New Roman" pitchFamily="18" charset="0"/>
              </a:rPr>
              <a:t>. ¿Cuál es el método del relleno sanitario?</a:t>
            </a:r>
          </a:p>
          <a:p>
            <a:pPr algn="just"/>
            <a:endParaRPr lang="es-MX" sz="500" b="1" i="1" dirty="0" smtClean="0">
              <a:solidFill>
                <a:srgbClr val="C60202"/>
              </a:solidFill>
              <a:latin typeface="Times New Roman" pitchFamily="18" charset="0"/>
              <a:cs typeface="Times New Roman" pitchFamily="18" charset="0"/>
            </a:endParaRPr>
          </a:p>
          <a:p>
            <a:pPr algn="just"/>
            <a:endParaRPr lang="es-MX" sz="500" dirty="0" smtClean="0">
              <a:latin typeface="Times New Roman" pitchFamily="18" charset="0"/>
              <a:cs typeface="Times New Roman" pitchFamily="18" charset="0"/>
            </a:endParaRP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El método seleccionado para la operación del Relleno Sanitario considera siete etapas, formando celdas por estratos hasta llenar los espacios disponibles, las celdas de la basura son cubiertas con material de banco (arcilla) obtenido de corte lateral del mismo predio. El procedimiento se describe de manera general</a:t>
            </a:r>
            <a:r>
              <a:rPr lang="es-MX" sz="1700" dirty="0" smtClean="0">
                <a:latin typeface="Times New Roman" pitchFamily="18" charset="0"/>
                <a:cs typeface="Times New Roman" pitchFamily="18" charset="0"/>
              </a:rPr>
              <a:t>.</a:t>
            </a:r>
          </a:p>
          <a:p>
            <a:pPr marL="171450" indent="-171450" algn="just">
              <a:buFont typeface="Wingdings" panose="05000000000000000000" pitchFamily="2" charset="2"/>
              <a:buChar char="§"/>
            </a:pPr>
            <a:endParaRPr lang="es-MX" sz="700" dirty="0">
              <a:latin typeface="Times New Roman" pitchFamily="18" charset="0"/>
              <a:cs typeface="Times New Roman" pitchFamily="18" charset="0"/>
            </a:endParaRP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Se construyen redes de expulsión de biogás, (chimeneas interconectadas) con tuberías de </a:t>
            </a:r>
            <a:r>
              <a:rPr lang="es-MX" sz="1700" dirty="0" smtClean="0">
                <a:latin typeface="Times New Roman" pitchFamily="18" charset="0"/>
                <a:cs typeface="Times New Roman" pitchFamily="18" charset="0"/>
              </a:rPr>
              <a:t>PVC </a:t>
            </a:r>
            <a:r>
              <a:rPr lang="es-MX" sz="1700" dirty="0">
                <a:latin typeface="Times New Roman" pitchFamily="18" charset="0"/>
                <a:cs typeface="Times New Roman" pitchFamily="18" charset="0"/>
              </a:rPr>
              <a:t>de 4” de diámetro con filtro de piedra bola de 4” instalados a partir del desplante o terreno natural, instalados a tres bolillo con una distancia de 15 </a:t>
            </a:r>
            <a:r>
              <a:rPr lang="es-MX" sz="1700" dirty="0" smtClean="0">
                <a:latin typeface="Times New Roman" pitchFamily="18" charset="0"/>
                <a:cs typeface="Times New Roman" pitchFamily="18" charset="0"/>
              </a:rPr>
              <a:t>metros </a:t>
            </a:r>
            <a:r>
              <a:rPr lang="es-MX" sz="1700" dirty="0">
                <a:latin typeface="Times New Roman" pitchFamily="18" charset="0"/>
                <a:cs typeface="Times New Roman" pitchFamily="18" charset="0"/>
              </a:rPr>
              <a:t>centro a centro; mismos elementos que se van prolongando conforme se van sobreponiendo las capas, hasta alcanzar los niveles de </a:t>
            </a:r>
            <a:r>
              <a:rPr lang="es-MX" sz="1700" dirty="0" smtClean="0">
                <a:latin typeface="Times New Roman" pitchFamily="18" charset="0"/>
                <a:cs typeface="Times New Roman" pitchFamily="18" charset="0"/>
              </a:rPr>
              <a:t>clausura </a:t>
            </a:r>
            <a:r>
              <a:rPr lang="es-MX" sz="1700" dirty="0">
                <a:latin typeface="Times New Roman" pitchFamily="18" charset="0"/>
                <a:cs typeface="Times New Roman" pitchFamily="18" charset="0"/>
              </a:rPr>
              <a:t>del área de disposición final. </a:t>
            </a:r>
          </a:p>
          <a:p>
            <a:pPr marL="171450" indent="-171450" algn="just">
              <a:buFont typeface="Wingdings" panose="05000000000000000000" pitchFamily="2" charset="2"/>
              <a:buChar char="§"/>
            </a:pPr>
            <a:endParaRPr lang="es-MX" sz="700" dirty="0">
              <a:latin typeface="Times New Roman" pitchFamily="18" charset="0"/>
              <a:cs typeface="Times New Roman" pitchFamily="18" charset="0"/>
            </a:endParaRP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Descarga de los camiones recolectores en la celda asignada con sección 20 x 20 </a:t>
            </a:r>
            <a:r>
              <a:rPr lang="es-MX" sz="1700" dirty="0" smtClean="0">
                <a:latin typeface="Times New Roman" pitchFamily="18" charset="0"/>
                <a:cs typeface="Times New Roman" pitchFamily="18" charset="0"/>
              </a:rPr>
              <a:t>metros.</a:t>
            </a:r>
            <a:endParaRPr lang="es-MX" sz="1700" dirty="0">
              <a:latin typeface="Times New Roman" pitchFamily="18" charset="0"/>
              <a:cs typeface="Times New Roman" pitchFamily="18" charset="0"/>
            </a:endParaRPr>
          </a:p>
          <a:p>
            <a:pPr marL="171450" indent="-171450" algn="just">
              <a:buFont typeface="Wingdings" panose="05000000000000000000" pitchFamily="2" charset="2"/>
              <a:buChar char="§"/>
            </a:pPr>
            <a:endParaRPr lang="es-MX" sz="700" dirty="0">
              <a:latin typeface="Times New Roman" pitchFamily="18" charset="0"/>
              <a:cs typeface="Times New Roman" pitchFamily="18" charset="0"/>
            </a:endParaRP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Un tractor de orugas </a:t>
            </a:r>
            <a:r>
              <a:rPr lang="es-MX" sz="1700" dirty="0" smtClean="0">
                <a:latin typeface="Times New Roman" pitchFamily="18" charset="0"/>
                <a:cs typeface="Times New Roman" pitchFamily="18" charset="0"/>
              </a:rPr>
              <a:t>D-5, </a:t>
            </a:r>
            <a:r>
              <a:rPr lang="es-MX" sz="1700" dirty="0">
                <a:latin typeface="Times New Roman" pitchFamily="18" charset="0"/>
                <a:cs typeface="Times New Roman" pitchFamily="18" charset="0"/>
              </a:rPr>
              <a:t>tiende los residuos sólidos dentro de la sección de la celda, compactándola de manera reticular para abatir el abundamiento.</a:t>
            </a:r>
          </a:p>
          <a:p>
            <a:pPr marL="171450" indent="-171450" algn="just">
              <a:buFont typeface="Wingdings" panose="05000000000000000000" pitchFamily="2" charset="2"/>
              <a:buChar char="§"/>
            </a:pPr>
            <a:endParaRPr lang="es-MX" sz="700" dirty="0">
              <a:latin typeface="Times New Roman" pitchFamily="18" charset="0"/>
              <a:cs typeface="Times New Roman" pitchFamily="18" charset="0"/>
            </a:endParaRPr>
          </a:p>
          <a:p>
            <a:pPr marL="285750" indent="-285750" algn="just">
              <a:buFont typeface="Wingdings" panose="05000000000000000000" pitchFamily="2" charset="2"/>
              <a:buChar char="§"/>
            </a:pPr>
            <a:r>
              <a:rPr lang="es-MX" sz="1700" dirty="0">
                <a:latin typeface="Times New Roman" pitchFamily="18" charset="0"/>
                <a:cs typeface="Times New Roman" pitchFamily="18" charset="0"/>
              </a:rPr>
              <a:t>El mismo equipo cubre los residuos compactados con material arcilloso, compactándolo de manera reticular hasta alcanzar un espesor de 15 a 20 </a:t>
            </a:r>
            <a:r>
              <a:rPr lang="es-MX" sz="1700" dirty="0" smtClean="0">
                <a:latin typeface="Times New Roman" pitchFamily="18" charset="0"/>
                <a:cs typeface="Times New Roman" pitchFamily="18" charset="0"/>
              </a:rPr>
              <a:t>centímetros, </a:t>
            </a:r>
            <a:r>
              <a:rPr lang="es-MX" sz="1700" dirty="0">
                <a:latin typeface="Times New Roman" pitchFamily="18" charset="0"/>
                <a:cs typeface="Times New Roman" pitchFamily="18" charset="0"/>
              </a:rPr>
              <a:t>estabilizando la celda. </a:t>
            </a:r>
          </a:p>
        </p:txBody>
      </p:sp>
    </p:spTree>
    <p:extLst>
      <p:ext uri="{BB962C8B-B14F-4D97-AF65-F5344CB8AC3E}">
        <p14:creationId xmlns:p14="http://schemas.microsoft.com/office/powerpoint/2010/main" val="3253015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1074" y="4293096"/>
            <a:ext cx="2239278" cy="1679460"/>
          </a:xfrm>
          <a:prstGeom prst="rect">
            <a:avLst/>
          </a:prstGeom>
          <a:ln>
            <a:solidFill>
              <a:schemeClr val="tx1"/>
            </a:solidFill>
          </a:ln>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7" y="1844824"/>
            <a:ext cx="2232248" cy="1674186"/>
          </a:xfrm>
          <a:prstGeom prst="rect">
            <a:avLst/>
          </a:prstGeom>
          <a:ln>
            <a:solidFill>
              <a:schemeClr val="tx1"/>
            </a:solidFill>
          </a:ln>
        </p:spPr>
      </p:pic>
      <p:pic>
        <p:nvPicPr>
          <p:cNvPr id="7" name="Imagen 6"/>
          <p:cNvPicPr/>
          <p:nvPr/>
        </p:nvPicPr>
        <p:blipFill>
          <a:blip r:embed="rId5" cstate="print">
            <a:extLst>
              <a:ext uri="{28A0092B-C50C-407E-A947-70E740481C1C}">
                <a14:useLocalDpi xmlns:a14="http://schemas.microsoft.com/office/drawing/2010/main" val="0"/>
              </a:ext>
            </a:extLst>
          </a:blip>
          <a:srcRect l="10974" t="36574" r="13721" b="30735"/>
          <a:stretch>
            <a:fillRect/>
          </a:stretch>
        </p:blipFill>
        <p:spPr bwMode="auto">
          <a:xfrm>
            <a:off x="5796136" y="69463"/>
            <a:ext cx="2991600" cy="972000"/>
          </a:xfrm>
          <a:prstGeom prst="rect">
            <a:avLst/>
          </a:prstGeom>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sp>
        <p:nvSpPr>
          <p:cNvPr id="5" name="7 CuadroTexto"/>
          <p:cNvSpPr txBox="1"/>
          <p:nvPr/>
        </p:nvSpPr>
        <p:spPr>
          <a:xfrm>
            <a:off x="251520" y="1447038"/>
            <a:ext cx="6480720" cy="369332"/>
          </a:xfrm>
          <a:prstGeom prst="rect">
            <a:avLst/>
          </a:prstGeom>
          <a:noFill/>
        </p:spPr>
        <p:txBody>
          <a:bodyPr wrap="square" rtlCol="0">
            <a:spAutoFit/>
          </a:bodyPr>
          <a:lstStyle/>
          <a:p>
            <a:pPr algn="just"/>
            <a:r>
              <a:rPr lang="es-MX" b="1" i="1" dirty="0">
                <a:solidFill>
                  <a:srgbClr val="A50021"/>
                </a:solidFill>
                <a:latin typeface="Times New Roman" pitchFamily="18" charset="0"/>
                <a:cs typeface="Times New Roman" pitchFamily="18" charset="0"/>
              </a:rPr>
              <a:t>8. </a:t>
            </a:r>
            <a:r>
              <a:rPr lang="es-MX" b="1" i="1" dirty="0" smtClean="0">
                <a:solidFill>
                  <a:srgbClr val="A50021"/>
                </a:solidFill>
                <a:latin typeface="Times New Roman" pitchFamily="18" charset="0"/>
                <a:cs typeface="Times New Roman" pitchFamily="18" charset="0"/>
              </a:rPr>
              <a:t> </a:t>
            </a:r>
            <a:r>
              <a:rPr lang="es-MX" b="1" i="1" dirty="0">
                <a:solidFill>
                  <a:srgbClr val="A50021"/>
                </a:solidFill>
                <a:latin typeface="Times New Roman" pitchFamily="18" charset="0"/>
                <a:cs typeface="Times New Roman" pitchFamily="18" charset="0"/>
              </a:rPr>
              <a:t>Recursos utilizados en el </a:t>
            </a:r>
            <a:r>
              <a:rPr lang="es-MX" b="1" i="1" dirty="0" smtClean="0">
                <a:solidFill>
                  <a:srgbClr val="A50021"/>
                </a:solidFill>
                <a:latin typeface="Times New Roman" pitchFamily="18" charset="0"/>
                <a:cs typeface="Times New Roman" pitchFamily="18" charset="0"/>
              </a:rPr>
              <a:t>proceso del relleno sanitario</a:t>
            </a:r>
            <a:endParaRPr lang="es-MX" dirty="0">
              <a:solidFill>
                <a:srgbClr val="A50021"/>
              </a:solidFill>
              <a:latin typeface="Times New Roman" pitchFamily="18" charset="0"/>
              <a:cs typeface="Times New Roman" pitchFamily="18" charset="0"/>
            </a:endParaRPr>
          </a:p>
        </p:txBody>
      </p:sp>
      <p:sp>
        <p:nvSpPr>
          <p:cNvPr id="18" name="7 CuadroTexto"/>
          <p:cNvSpPr txBox="1"/>
          <p:nvPr/>
        </p:nvSpPr>
        <p:spPr>
          <a:xfrm>
            <a:off x="432853" y="1916832"/>
            <a:ext cx="4355172" cy="4293483"/>
          </a:xfrm>
          <a:prstGeom prst="rect">
            <a:avLst/>
          </a:prstGeom>
          <a:noFill/>
        </p:spPr>
        <p:txBody>
          <a:bodyPr wrap="square" rtlCol="0">
            <a:spAutoFit/>
          </a:bodyPr>
          <a:lstStyle/>
          <a:p>
            <a:pPr algn="just"/>
            <a:r>
              <a:rPr lang="es-MX" sz="1700" i="1" dirty="0" smtClean="0">
                <a:latin typeface="Times New Roman" pitchFamily="18" charset="0"/>
                <a:cs typeface="Times New Roman" pitchFamily="18" charset="0"/>
              </a:rPr>
              <a:t>Equipo</a:t>
            </a:r>
          </a:p>
          <a:p>
            <a:pPr marL="285750" indent="-285750" algn="just">
              <a:buFont typeface="Arial" panose="020B0604020202020204" pitchFamily="34" charset="0"/>
              <a:buChar char="•"/>
            </a:pPr>
            <a:r>
              <a:rPr lang="es-MX" sz="1700" dirty="0" smtClean="0">
                <a:latin typeface="Times New Roman" pitchFamily="18" charset="0"/>
                <a:cs typeface="Times New Roman" pitchFamily="18" charset="0"/>
              </a:rPr>
              <a:t>1 </a:t>
            </a:r>
            <a:r>
              <a:rPr lang="es-MX" sz="1700" dirty="0">
                <a:latin typeface="Times New Roman" pitchFamily="18" charset="0"/>
                <a:cs typeface="Times New Roman" pitchFamily="18" charset="0"/>
              </a:rPr>
              <a:t>Tractor D-5</a:t>
            </a:r>
            <a:r>
              <a:rPr lang="es-MX" sz="1700" dirty="0" smtClean="0">
                <a:latin typeface="Times New Roman" pitchFamily="18" charset="0"/>
                <a:cs typeface="Times New Roman" pitchFamily="18" charset="0"/>
              </a:rPr>
              <a:t>.</a:t>
            </a:r>
          </a:p>
          <a:p>
            <a:pPr algn="just"/>
            <a:endParaRPr lang="es-MX" sz="1700" dirty="0">
              <a:latin typeface="Times New Roman" pitchFamily="18" charset="0"/>
              <a:cs typeface="Times New Roman" pitchFamily="18" charset="0"/>
            </a:endParaRPr>
          </a:p>
          <a:p>
            <a:pPr algn="just"/>
            <a:r>
              <a:rPr lang="es-MX" sz="1700" i="1" dirty="0" smtClean="0">
                <a:latin typeface="Times New Roman" pitchFamily="18" charset="0"/>
                <a:cs typeface="Times New Roman" pitchFamily="18" charset="0"/>
              </a:rPr>
              <a:t>Eventualmente </a:t>
            </a:r>
            <a:r>
              <a:rPr lang="es-MX" sz="1700" i="1" dirty="0">
                <a:latin typeface="Times New Roman" pitchFamily="18" charset="0"/>
                <a:cs typeface="Times New Roman" pitchFamily="18" charset="0"/>
              </a:rPr>
              <a:t>para carga y acarreo interno de material para tapar la basura se cuenta con:</a:t>
            </a:r>
          </a:p>
          <a:p>
            <a:pPr marL="285750" indent="-285750" algn="just">
              <a:buFont typeface="Arial" panose="020B0604020202020204" pitchFamily="34" charset="0"/>
              <a:buChar char="•"/>
            </a:pPr>
            <a:r>
              <a:rPr lang="es-MX" sz="1700" dirty="0">
                <a:latin typeface="Times New Roman" pitchFamily="18" charset="0"/>
                <a:cs typeface="Times New Roman" pitchFamily="18" charset="0"/>
              </a:rPr>
              <a:t>1 Cargador frontal. </a:t>
            </a:r>
          </a:p>
          <a:p>
            <a:pPr marL="285750" indent="-285750" algn="just">
              <a:buFont typeface="Arial" panose="020B0604020202020204" pitchFamily="34" charset="0"/>
              <a:buChar char="•"/>
            </a:pPr>
            <a:r>
              <a:rPr lang="es-MX" sz="1700" dirty="0">
                <a:latin typeface="Times New Roman" pitchFamily="18" charset="0"/>
                <a:cs typeface="Times New Roman" pitchFamily="18" charset="0"/>
              </a:rPr>
              <a:t>2 Camiones volteo de 7 m3.</a:t>
            </a:r>
          </a:p>
          <a:p>
            <a:pPr marL="171450" indent="-171450" algn="just">
              <a:buFont typeface="Times New Roman" panose="02020603050405020304" pitchFamily="18" charset="0"/>
              <a:buChar char="♦"/>
            </a:pPr>
            <a:endParaRPr lang="es-MX" sz="1700" dirty="0">
              <a:latin typeface="Times New Roman" pitchFamily="18" charset="0"/>
              <a:cs typeface="Times New Roman" pitchFamily="18" charset="0"/>
            </a:endParaRPr>
          </a:p>
          <a:p>
            <a:pPr algn="just"/>
            <a:r>
              <a:rPr lang="es-MX" sz="1700" i="1" dirty="0">
                <a:latin typeface="Times New Roman" pitchFamily="18" charset="0"/>
                <a:cs typeface="Times New Roman" pitchFamily="18" charset="0"/>
              </a:rPr>
              <a:t>Vigilancia y operación:</a:t>
            </a:r>
          </a:p>
          <a:p>
            <a:pPr marL="285750" indent="-285750" algn="just">
              <a:buFont typeface="Arial" panose="020B0604020202020204" pitchFamily="34" charset="0"/>
              <a:buChar char="•"/>
            </a:pPr>
            <a:r>
              <a:rPr lang="es-MX" sz="1700" dirty="0" smtClean="0">
                <a:latin typeface="Times New Roman" pitchFamily="18" charset="0"/>
                <a:cs typeface="Times New Roman" pitchFamily="18" charset="0"/>
              </a:rPr>
              <a:t>5 </a:t>
            </a:r>
            <a:r>
              <a:rPr lang="es-MX" sz="1700" dirty="0">
                <a:latin typeface="Times New Roman" pitchFamily="18" charset="0"/>
                <a:cs typeface="Times New Roman" pitchFamily="18" charset="0"/>
              </a:rPr>
              <a:t>Vigilantes de campo.</a:t>
            </a:r>
          </a:p>
          <a:p>
            <a:pPr marL="285750" indent="-285750" algn="just">
              <a:buFont typeface="Arial" panose="020B0604020202020204" pitchFamily="34" charset="0"/>
              <a:buChar char="•"/>
            </a:pPr>
            <a:r>
              <a:rPr lang="es-MX" sz="1700" dirty="0" smtClean="0">
                <a:latin typeface="Times New Roman" pitchFamily="18" charset="0"/>
                <a:cs typeface="Times New Roman" pitchFamily="18" charset="0"/>
              </a:rPr>
              <a:t>2 </a:t>
            </a:r>
            <a:r>
              <a:rPr lang="es-MX" sz="1700" dirty="0">
                <a:latin typeface="Times New Roman" pitchFamily="18" charset="0"/>
                <a:cs typeface="Times New Roman" pitchFamily="18" charset="0"/>
              </a:rPr>
              <a:t>Velador de maquinaría.</a:t>
            </a:r>
          </a:p>
          <a:p>
            <a:pPr marL="171450" indent="-171450" algn="just">
              <a:buFont typeface="Times New Roman" panose="02020603050405020304" pitchFamily="18" charset="0"/>
              <a:buChar char="♦"/>
            </a:pPr>
            <a:endParaRPr lang="es-MX" sz="1700" dirty="0">
              <a:latin typeface="Times New Roman" pitchFamily="18" charset="0"/>
              <a:cs typeface="Times New Roman" pitchFamily="18" charset="0"/>
            </a:endParaRPr>
          </a:p>
          <a:p>
            <a:pPr algn="just"/>
            <a:r>
              <a:rPr lang="es-MX" sz="1700" i="1" dirty="0">
                <a:latin typeface="Times New Roman" pitchFamily="18" charset="0"/>
                <a:cs typeface="Times New Roman" pitchFamily="18" charset="0"/>
              </a:rPr>
              <a:t>Mantenimiento de infraestructura y limpieza:</a:t>
            </a:r>
          </a:p>
          <a:p>
            <a:pPr marL="285750" indent="-285750" algn="just">
              <a:buFont typeface="Arial" panose="020B0604020202020204" pitchFamily="34" charset="0"/>
              <a:buChar char="•"/>
            </a:pPr>
            <a:r>
              <a:rPr lang="es-MX" sz="1700" dirty="0">
                <a:latin typeface="Times New Roman" pitchFamily="18" charset="0"/>
                <a:cs typeface="Times New Roman" pitchFamily="18" charset="0"/>
              </a:rPr>
              <a:t>1 Cabo.</a:t>
            </a:r>
          </a:p>
          <a:p>
            <a:pPr marL="285750" indent="-285750" algn="just">
              <a:buFont typeface="Arial" panose="020B0604020202020204" pitchFamily="34" charset="0"/>
              <a:buChar char="•"/>
            </a:pPr>
            <a:r>
              <a:rPr lang="es-MX" sz="1700" dirty="0">
                <a:latin typeface="Times New Roman" pitchFamily="18" charset="0"/>
                <a:cs typeface="Times New Roman" pitchFamily="18" charset="0"/>
              </a:rPr>
              <a:t>5 Peones.</a:t>
            </a:r>
          </a:p>
          <a:p>
            <a:pPr algn="just"/>
            <a:endParaRPr lang="es-MX" dirty="0">
              <a:latin typeface="Times New Roman" pitchFamily="18" charset="0"/>
              <a:cs typeface="Times New Roman" pitchFamily="18" charset="0"/>
            </a:endParaRPr>
          </a:p>
        </p:txBody>
      </p:sp>
    </p:spTree>
    <p:extLst>
      <p:ext uri="{BB962C8B-B14F-4D97-AF65-F5344CB8AC3E}">
        <p14:creationId xmlns:p14="http://schemas.microsoft.com/office/powerpoint/2010/main" val="3647034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9897</TotalTime>
  <Words>857</Words>
  <Application>Microsoft Office PowerPoint</Application>
  <PresentationFormat>Presentación en pantalla (4:3)</PresentationFormat>
  <Paragraphs>117</Paragraphs>
  <Slides>10</Slides>
  <Notes>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Arial</vt:lpstr>
      <vt:lpstr>Arial Narrow</vt:lpstr>
      <vt:lpstr>Calibri</vt:lpstr>
      <vt:lpstr>Soberana Titular</vt:lpstr>
      <vt:lpstr>Tahoma</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AMAGC</dc:creator>
  <cp:lastModifiedBy>Ana María Alejandra Gónzalez Cristóbal</cp:lastModifiedBy>
  <cp:revision>241</cp:revision>
  <cp:lastPrinted>2015-08-17T21:17:55Z</cp:lastPrinted>
  <dcterms:created xsi:type="dcterms:W3CDTF">2014-02-13T02:12:09Z</dcterms:created>
  <dcterms:modified xsi:type="dcterms:W3CDTF">2018-01-31T01:13:48Z</dcterms:modified>
</cp:coreProperties>
</file>